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9" r:id="rId3"/>
    <p:sldId id="260" r:id="rId4"/>
    <p:sldId id="261" r:id="rId5"/>
    <p:sldId id="280" r:id="rId6"/>
    <p:sldId id="284" r:id="rId7"/>
    <p:sldId id="257" r:id="rId8"/>
    <p:sldId id="289" r:id="rId9"/>
    <p:sldId id="264" r:id="rId10"/>
    <p:sldId id="265" r:id="rId11"/>
    <p:sldId id="268" r:id="rId12"/>
    <p:sldId id="269" r:id="rId13"/>
    <p:sldId id="270" r:id="rId14"/>
    <p:sldId id="291" r:id="rId15"/>
    <p:sldId id="274" r:id="rId16"/>
    <p:sldId id="277" r:id="rId17"/>
    <p:sldId id="286" r:id="rId18"/>
    <p:sldId id="272" r:id="rId19"/>
    <p:sldId id="278" r:id="rId20"/>
    <p:sldId id="281" r:id="rId21"/>
    <p:sldId id="292" r:id="rId22"/>
    <p:sldId id="290" r:id="rId23"/>
    <p:sldId id="287" r:id="rId24"/>
    <p:sldId id="285" r:id="rId25"/>
    <p:sldId id="28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2473" autoAdjust="0"/>
  </p:normalViewPr>
  <p:slideViewPr>
    <p:cSldViewPr>
      <p:cViewPr>
        <p:scale>
          <a:sx n="78" d="100"/>
          <a:sy n="78" d="100"/>
        </p:scale>
        <p:origin x="1152"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50"/>
      <c:rotY val="0"/>
      <c:rAngAx val="0"/>
      <c:perspective val="30"/>
    </c:view3D>
    <c:floor>
      <c:thickness val="0"/>
    </c:floor>
    <c:sideWall>
      <c:thickness val="0"/>
    </c:sideWall>
    <c:backWall>
      <c:thickness val="0"/>
    </c:backWall>
    <c:plotArea>
      <c:layout>
        <c:manualLayout>
          <c:layoutTarget val="inner"/>
          <c:xMode val="edge"/>
          <c:yMode val="edge"/>
          <c:x val="0.174298245614036"/>
          <c:y val="0.0945533795640114"/>
          <c:w val="0.615615416493998"/>
          <c:h val="0.816235477371948"/>
        </c:manualLayout>
      </c:layout>
      <c:pie3DChart>
        <c:varyColors val="1"/>
        <c:ser>
          <c:idx val="0"/>
          <c:order val="0"/>
          <c:explosion val="25"/>
          <c:dLbls>
            <c:txPr>
              <a:bodyPr/>
              <a:lstStyle/>
              <a:p>
                <a:pPr>
                  <a:defRPr b="1"/>
                </a:pPr>
                <a:endParaRPr lang="en-US"/>
              </a:p>
            </c:txPr>
            <c:showLegendKey val="0"/>
            <c:showVal val="0"/>
            <c:showCatName val="0"/>
            <c:showSerName val="0"/>
            <c:showPercent val="1"/>
            <c:showBubbleSize val="0"/>
            <c:showLeaderLines val="1"/>
          </c:dLbls>
          <c:cat>
            <c:strRef>
              <c:f>Sheet1!$A$3:$C$3</c:f>
              <c:strCache>
                <c:ptCount val="3"/>
                <c:pt idx="0">
                  <c:v>Construction</c:v>
                </c:pt>
                <c:pt idx="1">
                  <c:v>Handicrafts</c:v>
                </c:pt>
                <c:pt idx="2">
                  <c:v>Food Value</c:v>
                </c:pt>
              </c:strCache>
            </c:strRef>
          </c:cat>
          <c:val>
            <c:numRef>
              <c:f>Sheet1!$A$4:$C$4</c:f>
              <c:numCache>
                <c:formatCode>General</c:formatCode>
                <c:ptCount val="3"/>
                <c:pt idx="0">
                  <c:v>80.0</c:v>
                </c:pt>
                <c:pt idx="1">
                  <c:v>12.0</c:v>
                </c:pt>
                <c:pt idx="2">
                  <c:v>8.0</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b="1"/>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60"/>
      <c:rotY val="0"/>
      <c:rAngAx val="0"/>
      <c:perspective val="30"/>
    </c:view3D>
    <c:floor>
      <c:thickness val="0"/>
    </c:floor>
    <c:sideWall>
      <c:thickness val="0"/>
    </c:sideWall>
    <c:backWall>
      <c:thickness val="0"/>
    </c:backWall>
    <c:plotArea>
      <c:layout>
        <c:manualLayout>
          <c:layoutTarget val="inner"/>
          <c:xMode val="edge"/>
          <c:yMode val="edge"/>
          <c:x val="0.07720720051503"/>
          <c:y val="0.0344395214896808"/>
          <c:w val="0.659517902243352"/>
          <c:h val="0.813267585263062"/>
        </c:manualLayout>
      </c:layout>
      <c:pie3DChart>
        <c:varyColors val="1"/>
        <c:ser>
          <c:idx val="0"/>
          <c:order val="0"/>
          <c:explosion val="25"/>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Sheet1!$A$2:$B$2</c:f>
              <c:strCache>
                <c:ptCount val="2"/>
                <c:pt idx="0">
                  <c:v>Male</c:v>
                </c:pt>
                <c:pt idx="1">
                  <c:v>Female</c:v>
                </c:pt>
              </c:strCache>
            </c:strRef>
          </c:cat>
          <c:val>
            <c:numRef>
              <c:f>Sheet1!$A$3:$B$3</c:f>
              <c:numCache>
                <c:formatCode>General</c:formatCode>
                <c:ptCount val="2"/>
                <c:pt idx="0">
                  <c:v>66.0</c:v>
                </c:pt>
                <c:pt idx="1">
                  <c:v>44.0</c:v>
                </c:pt>
              </c:numCache>
            </c:numRef>
          </c:val>
        </c:ser>
        <c:ser>
          <c:idx val="1"/>
          <c:order val="1"/>
          <c:explosion val="25"/>
          <c:cat>
            <c:strRef>
              <c:f>Sheet1!$A$2:$B$2</c:f>
              <c:strCache>
                <c:ptCount val="2"/>
                <c:pt idx="0">
                  <c:v>Male</c:v>
                </c:pt>
                <c:pt idx="1">
                  <c:v>Female</c:v>
                </c:pt>
              </c:strCache>
            </c:strRef>
          </c:cat>
          <c:val>
            <c:numRef>
              <c:f>Sheet1!$A$4:$B$4</c:f>
              <c:numCache>
                <c:formatCode>General</c:formatCode>
                <c:ptCount val="2"/>
              </c:numCache>
            </c:numRef>
          </c:val>
        </c:ser>
        <c:dLbls>
          <c:showLegendKey val="0"/>
          <c:showVal val="0"/>
          <c:showCatName val="0"/>
          <c:showSerName val="0"/>
          <c:showPercent val="0"/>
          <c:showBubbleSize val="0"/>
          <c:showLeaderLines val="0"/>
        </c:dLbls>
      </c:pie3DChart>
    </c:plotArea>
    <c:legend>
      <c:legendPos val="r"/>
      <c:layout>
        <c:manualLayout>
          <c:xMode val="edge"/>
          <c:yMode val="edge"/>
          <c:x val="0.712882336516447"/>
          <c:y val="0.370373380746767"/>
          <c:w val="0.264422628022566"/>
          <c:h val="0.25925323850647"/>
        </c:manualLayout>
      </c:layout>
      <c:overlay val="0"/>
      <c:txPr>
        <a:bodyPr/>
        <a:lstStyle/>
        <a:p>
          <a:pPr>
            <a:defRPr b="1"/>
          </a:pPr>
          <a:endParaRPr lang="en-US"/>
        </a:p>
      </c:txPr>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60"/>
      <c:rotY val="0"/>
      <c:rAngAx val="0"/>
      <c:perspective val="30"/>
    </c:view3D>
    <c:floor>
      <c:thickness val="0"/>
    </c:floor>
    <c:sideWall>
      <c:thickness val="0"/>
    </c:sideWall>
    <c:backWall>
      <c:thickness val="0"/>
    </c:backWall>
    <c:plotArea>
      <c:layout/>
      <c:pie3DChart>
        <c:varyColors val="1"/>
        <c:ser>
          <c:idx val="0"/>
          <c:order val="0"/>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Sheet1!$A$1:$C$1</c:f>
              <c:strCache>
                <c:ptCount val="3"/>
                <c:pt idx="0">
                  <c:v>Bramin</c:v>
                </c:pt>
                <c:pt idx="1">
                  <c:v>Ethnic</c:v>
                </c:pt>
                <c:pt idx="2">
                  <c:v>Dalits</c:v>
                </c:pt>
              </c:strCache>
            </c:strRef>
          </c:cat>
          <c:val>
            <c:numRef>
              <c:f>Sheet1!$A$2:$C$2</c:f>
              <c:numCache>
                <c:formatCode>General</c:formatCode>
                <c:ptCount val="3"/>
                <c:pt idx="0">
                  <c:v>4.0</c:v>
                </c:pt>
                <c:pt idx="1">
                  <c:v>67.0</c:v>
                </c:pt>
                <c:pt idx="2">
                  <c:v>29.0</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b="1"/>
          </a:pPr>
          <a:endParaRPr lang="en-US"/>
        </a:p>
      </c:txPr>
    </c:legend>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3C868E-7DAB-4496-99B4-D90F014DBE34}" type="doc">
      <dgm:prSet loTypeId="urn:microsoft.com/office/officeart/2005/8/layout/radial1" loCatId="cycle" qsTypeId="urn:microsoft.com/office/officeart/2005/8/quickstyle/simple1" qsCatId="simple" csTypeId="urn:microsoft.com/office/officeart/2005/8/colors/colorful1#2" csCatId="colorful" phldr="1"/>
      <dgm:spPr/>
      <dgm:t>
        <a:bodyPr/>
        <a:lstStyle/>
        <a:p>
          <a:endParaRPr lang="en-US"/>
        </a:p>
      </dgm:t>
    </dgm:pt>
    <dgm:pt modelId="{C77227DB-4316-4ACA-8D0E-C58521547F21}">
      <dgm:prSet phldrT="[Text]" custT="1"/>
      <dgm:spPr/>
      <dgm:t>
        <a:bodyPr/>
        <a:lstStyle/>
        <a:p>
          <a:r>
            <a:rPr lang="en-US" sz="2800" dirty="0" smtClean="0">
              <a:solidFill>
                <a:srgbClr val="002060"/>
              </a:solidFill>
            </a:rPr>
            <a:t>Bamboo</a:t>
          </a:r>
          <a:endParaRPr lang="en-US" sz="2800" dirty="0">
            <a:solidFill>
              <a:srgbClr val="002060"/>
            </a:solidFill>
          </a:endParaRPr>
        </a:p>
      </dgm:t>
    </dgm:pt>
    <dgm:pt modelId="{1BEAA396-D615-42E5-8999-4CC868565181}" type="parTrans" cxnId="{4ACCB59D-AD5D-4748-BD3E-3235D2E22A89}">
      <dgm:prSet/>
      <dgm:spPr/>
      <dgm:t>
        <a:bodyPr/>
        <a:lstStyle/>
        <a:p>
          <a:endParaRPr lang="en-US" sz="1400">
            <a:solidFill>
              <a:srgbClr val="002060"/>
            </a:solidFill>
          </a:endParaRPr>
        </a:p>
      </dgm:t>
    </dgm:pt>
    <dgm:pt modelId="{B96790F2-FCC1-48AF-8BED-E65A71598BB8}" type="sibTrans" cxnId="{4ACCB59D-AD5D-4748-BD3E-3235D2E22A89}">
      <dgm:prSet/>
      <dgm:spPr/>
      <dgm:t>
        <a:bodyPr/>
        <a:lstStyle/>
        <a:p>
          <a:endParaRPr lang="en-US" sz="1400">
            <a:solidFill>
              <a:srgbClr val="002060"/>
            </a:solidFill>
          </a:endParaRPr>
        </a:p>
      </dgm:t>
    </dgm:pt>
    <dgm:pt modelId="{0C8F8403-07A1-40F5-89CE-04BF21CA38E6}">
      <dgm:prSet phldrT="[Text]" custT="1"/>
      <dgm:spPr/>
      <dgm:t>
        <a:bodyPr/>
        <a:lstStyle/>
        <a:p>
          <a:r>
            <a:rPr lang="en-US" sz="1600" dirty="0" smtClean="0">
              <a:solidFill>
                <a:srgbClr val="002060"/>
              </a:solidFill>
            </a:rPr>
            <a:t>Nutrition</a:t>
          </a:r>
        </a:p>
        <a:p>
          <a:r>
            <a:rPr lang="en-US" sz="1600" dirty="0" smtClean="0">
              <a:solidFill>
                <a:srgbClr val="002060"/>
              </a:solidFill>
            </a:rPr>
            <a:t> vegetable  (Shoot) </a:t>
          </a:r>
          <a:endParaRPr lang="en-US" sz="1600" dirty="0">
            <a:solidFill>
              <a:srgbClr val="002060"/>
            </a:solidFill>
          </a:endParaRPr>
        </a:p>
      </dgm:t>
    </dgm:pt>
    <dgm:pt modelId="{CD896FF5-50A8-45EF-A87C-7617E7C64AC1}" type="parTrans" cxnId="{0C19A7F1-2D32-476E-8FCB-FEA0E3A4C17F}">
      <dgm:prSet custT="1"/>
      <dgm:spPr/>
      <dgm:t>
        <a:bodyPr/>
        <a:lstStyle/>
        <a:p>
          <a:endParaRPr lang="en-US" sz="1400" dirty="0">
            <a:solidFill>
              <a:srgbClr val="002060"/>
            </a:solidFill>
          </a:endParaRPr>
        </a:p>
      </dgm:t>
    </dgm:pt>
    <dgm:pt modelId="{0C5597EB-83F9-4AE1-B4CB-1F4B2AA37351}" type="sibTrans" cxnId="{0C19A7F1-2D32-476E-8FCB-FEA0E3A4C17F}">
      <dgm:prSet/>
      <dgm:spPr/>
      <dgm:t>
        <a:bodyPr/>
        <a:lstStyle/>
        <a:p>
          <a:endParaRPr lang="en-US" sz="1400">
            <a:solidFill>
              <a:srgbClr val="002060"/>
            </a:solidFill>
          </a:endParaRPr>
        </a:p>
      </dgm:t>
    </dgm:pt>
    <dgm:pt modelId="{A9734C38-DFE7-4BD4-AA2E-06A6923CC549}">
      <dgm:prSet phldrT="[Text]" custT="1"/>
      <dgm:spPr/>
      <dgm:t>
        <a:bodyPr/>
        <a:lstStyle/>
        <a:p>
          <a:r>
            <a:rPr lang="en-US" sz="1600" dirty="0" smtClean="0">
              <a:solidFill>
                <a:srgbClr val="002060"/>
              </a:solidFill>
            </a:rPr>
            <a:t>Landslide/Gully control</a:t>
          </a:r>
          <a:endParaRPr lang="en-US" sz="1600" dirty="0">
            <a:solidFill>
              <a:srgbClr val="002060"/>
            </a:solidFill>
          </a:endParaRPr>
        </a:p>
      </dgm:t>
    </dgm:pt>
    <dgm:pt modelId="{6C9EAA36-00FA-447E-AA11-5668BF6C4C51}" type="parTrans" cxnId="{188882E3-8738-49CF-96B7-8BAC815B3993}">
      <dgm:prSet custT="1"/>
      <dgm:spPr/>
      <dgm:t>
        <a:bodyPr/>
        <a:lstStyle/>
        <a:p>
          <a:endParaRPr lang="en-US" sz="1400" dirty="0">
            <a:solidFill>
              <a:srgbClr val="002060"/>
            </a:solidFill>
          </a:endParaRPr>
        </a:p>
      </dgm:t>
    </dgm:pt>
    <dgm:pt modelId="{DD6446B5-A2C8-48AA-8526-4C1EEA443918}" type="sibTrans" cxnId="{188882E3-8738-49CF-96B7-8BAC815B3993}">
      <dgm:prSet/>
      <dgm:spPr/>
      <dgm:t>
        <a:bodyPr/>
        <a:lstStyle/>
        <a:p>
          <a:endParaRPr lang="en-US" sz="1400">
            <a:solidFill>
              <a:srgbClr val="002060"/>
            </a:solidFill>
          </a:endParaRPr>
        </a:p>
      </dgm:t>
    </dgm:pt>
    <dgm:pt modelId="{E2336D4D-51CA-4F1A-8952-E40E979A6936}">
      <dgm:prSet phldrT="[Text]" custT="1"/>
      <dgm:spPr/>
      <dgm:t>
        <a:bodyPr/>
        <a:lstStyle/>
        <a:p>
          <a:r>
            <a:rPr lang="en-US" sz="1600" dirty="0" smtClean="0">
              <a:solidFill>
                <a:srgbClr val="002060"/>
              </a:solidFill>
            </a:rPr>
            <a:t>Ritual/festival   </a:t>
          </a:r>
        </a:p>
        <a:p>
          <a:r>
            <a:rPr lang="en-US" sz="1600" i="1" dirty="0" smtClean="0">
              <a:solidFill>
                <a:srgbClr val="002060"/>
              </a:solidFill>
            </a:rPr>
            <a:t>clumps</a:t>
          </a:r>
          <a:endParaRPr lang="en-US" sz="1600" i="1" dirty="0">
            <a:solidFill>
              <a:srgbClr val="002060"/>
            </a:solidFill>
          </a:endParaRPr>
        </a:p>
      </dgm:t>
    </dgm:pt>
    <dgm:pt modelId="{B91F4C2A-0F9C-470C-B345-8BEA1C62717B}" type="parTrans" cxnId="{83805249-F8EB-4DFB-A486-C6C495972895}">
      <dgm:prSet custT="1"/>
      <dgm:spPr/>
      <dgm:t>
        <a:bodyPr/>
        <a:lstStyle/>
        <a:p>
          <a:endParaRPr lang="en-US" sz="1400" dirty="0">
            <a:solidFill>
              <a:srgbClr val="002060"/>
            </a:solidFill>
          </a:endParaRPr>
        </a:p>
      </dgm:t>
    </dgm:pt>
    <dgm:pt modelId="{47C53DE9-9120-46A3-9D09-43796FD2A954}" type="sibTrans" cxnId="{83805249-F8EB-4DFB-A486-C6C495972895}">
      <dgm:prSet/>
      <dgm:spPr/>
      <dgm:t>
        <a:bodyPr/>
        <a:lstStyle/>
        <a:p>
          <a:endParaRPr lang="en-US" sz="1400">
            <a:solidFill>
              <a:srgbClr val="002060"/>
            </a:solidFill>
          </a:endParaRPr>
        </a:p>
      </dgm:t>
    </dgm:pt>
    <dgm:pt modelId="{99E83A8B-FCFE-462D-96EC-3E31358D1E51}">
      <dgm:prSet phldrT="[Text]" custT="1"/>
      <dgm:spPr/>
      <dgm:t>
        <a:bodyPr/>
        <a:lstStyle/>
        <a:p>
          <a:r>
            <a:rPr lang="en-US" sz="1600" dirty="0" smtClean="0">
              <a:solidFill>
                <a:srgbClr val="002060"/>
              </a:solidFill>
            </a:rPr>
            <a:t>Medicine</a:t>
          </a:r>
        </a:p>
        <a:p>
          <a:r>
            <a:rPr lang="en-US" sz="1600" dirty="0" smtClean="0">
              <a:solidFill>
                <a:srgbClr val="002060"/>
              </a:solidFill>
            </a:rPr>
            <a:t>Root for typhoid</a:t>
          </a:r>
          <a:endParaRPr lang="en-US" sz="1600" dirty="0">
            <a:solidFill>
              <a:srgbClr val="002060"/>
            </a:solidFill>
          </a:endParaRPr>
        </a:p>
      </dgm:t>
    </dgm:pt>
    <dgm:pt modelId="{9460944D-BC71-4D1D-90F8-54F8723C90E0}" type="parTrans" cxnId="{AA1DB6DA-AE2A-4FF4-B788-DE959D672A1D}">
      <dgm:prSet custT="1"/>
      <dgm:spPr/>
      <dgm:t>
        <a:bodyPr/>
        <a:lstStyle/>
        <a:p>
          <a:endParaRPr lang="en-US" sz="1400" dirty="0">
            <a:solidFill>
              <a:srgbClr val="002060"/>
            </a:solidFill>
          </a:endParaRPr>
        </a:p>
      </dgm:t>
    </dgm:pt>
    <dgm:pt modelId="{4CFD17E7-BA60-4E78-ABC1-950FD9856EA3}" type="sibTrans" cxnId="{AA1DB6DA-AE2A-4FF4-B788-DE959D672A1D}">
      <dgm:prSet/>
      <dgm:spPr/>
      <dgm:t>
        <a:bodyPr/>
        <a:lstStyle/>
        <a:p>
          <a:endParaRPr lang="en-US" sz="1400">
            <a:solidFill>
              <a:srgbClr val="002060"/>
            </a:solidFill>
          </a:endParaRPr>
        </a:p>
      </dgm:t>
    </dgm:pt>
    <dgm:pt modelId="{354DDAA6-3F52-4FFE-A8EB-4D4B8FAF2D9B}">
      <dgm:prSet custT="1"/>
      <dgm:spPr/>
      <dgm:t>
        <a:bodyPr/>
        <a:lstStyle/>
        <a:p>
          <a:r>
            <a:rPr lang="en-US" sz="1600" dirty="0" smtClean="0">
              <a:solidFill>
                <a:srgbClr val="002060"/>
              </a:solidFill>
            </a:rPr>
            <a:t>Leaves  fodder</a:t>
          </a:r>
          <a:endParaRPr lang="en-US" sz="1600" dirty="0">
            <a:solidFill>
              <a:srgbClr val="002060"/>
            </a:solidFill>
          </a:endParaRPr>
        </a:p>
      </dgm:t>
    </dgm:pt>
    <dgm:pt modelId="{832CD24E-52BB-4959-B931-2922201624AB}" type="parTrans" cxnId="{CAC8E821-5BC1-4567-9EB8-B521E5E79CBD}">
      <dgm:prSet/>
      <dgm:spPr/>
      <dgm:t>
        <a:bodyPr/>
        <a:lstStyle/>
        <a:p>
          <a:endParaRPr lang="en-US" dirty="0">
            <a:solidFill>
              <a:srgbClr val="002060"/>
            </a:solidFill>
          </a:endParaRPr>
        </a:p>
      </dgm:t>
    </dgm:pt>
    <dgm:pt modelId="{78FEF55F-C9D3-48CC-95FF-3FADABFAA34A}" type="sibTrans" cxnId="{CAC8E821-5BC1-4567-9EB8-B521E5E79CBD}">
      <dgm:prSet/>
      <dgm:spPr/>
      <dgm:t>
        <a:bodyPr/>
        <a:lstStyle/>
        <a:p>
          <a:endParaRPr lang="en-US">
            <a:solidFill>
              <a:srgbClr val="002060"/>
            </a:solidFill>
          </a:endParaRPr>
        </a:p>
      </dgm:t>
    </dgm:pt>
    <dgm:pt modelId="{37A2D675-5E3A-4FEF-A55D-73B616A27A82}">
      <dgm:prSet custT="1"/>
      <dgm:spPr/>
      <dgm:t>
        <a:bodyPr/>
        <a:lstStyle/>
        <a:p>
          <a:r>
            <a:rPr lang="en-US" sz="1600" dirty="0" smtClean="0">
              <a:solidFill>
                <a:srgbClr val="002060"/>
              </a:solidFill>
            </a:rPr>
            <a:t>House construction, Furniture(stem)</a:t>
          </a:r>
        </a:p>
      </dgm:t>
    </dgm:pt>
    <dgm:pt modelId="{AEE308CD-B34C-4F6B-8CFC-011E4234097C}" type="parTrans" cxnId="{3F96FC9D-434B-4F9F-BDE1-0EE662660280}">
      <dgm:prSet/>
      <dgm:spPr/>
      <dgm:t>
        <a:bodyPr/>
        <a:lstStyle/>
        <a:p>
          <a:endParaRPr lang="en-US" dirty="0">
            <a:solidFill>
              <a:srgbClr val="002060"/>
            </a:solidFill>
          </a:endParaRPr>
        </a:p>
      </dgm:t>
    </dgm:pt>
    <dgm:pt modelId="{40E1B10E-4B80-411A-A7A2-F4982BD0D577}" type="sibTrans" cxnId="{3F96FC9D-434B-4F9F-BDE1-0EE662660280}">
      <dgm:prSet/>
      <dgm:spPr/>
      <dgm:t>
        <a:bodyPr/>
        <a:lstStyle/>
        <a:p>
          <a:endParaRPr lang="en-US">
            <a:solidFill>
              <a:srgbClr val="002060"/>
            </a:solidFill>
          </a:endParaRPr>
        </a:p>
      </dgm:t>
    </dgm:pt>
    <dgm:pt modelId="{ABE773D0-F4DB-4250-8E9C-47062DD9EF4A}">
      <dgm:prSet custT="1"/>
      <dgm:spPr/>
      <dgm:t>
        <a:bodyPr/>
        <a:lstStyle/>
        <a:p>
          <a:r>
            <a:rPr lang="en-US" sz="1600" dirty="0" smtClean="0">
              <a:solidFill>
                <a:srgbClr val="002060"/>
              </a:solidFill>
            </a:rPr>
            <a:t>Utensils-Basket, tray and decoration items </a:t>
          </a:r>
        </a:p>
      </dgm:t>
    </dgm:pt>
    <dgm:pt modelId="{7DFFBAA9-31E5-488E-92E6-9BBE40812AB3}" type="parTrans" cxnId="{9E669705-F1AB-4107-90FA-5906E182FF46}">
      <dgm:prSet/>
      <dgm:spPr/>
      <dgm:t>
        <a:bodyPr/>
        <a:lstStyle/>
        <a:p>
          <a:endParaRPr lang="en-US" dirty="0">
            <a:solidFill>
              <a:srgbClr val="002060"/>
            </a:solidFill>
          </a:endParaRPr>
        </a:p>
      </dgm:t>
    </dgm:pt>
    <dgm:pt modelId="{A111C79A-144E-4581-9680-5D1FA032FEF9}" type="sibTrans" cxnId="{9E669705-F1AB-4107-90FA-5906E182FF46}">
      <dgm:prSet/>
      <dgm:spPr/>
      <dgm:t>
        <a:bodyPr/>
        <a:lstStyle/>
        <a:p>
          <a:endParaRPr lang="en-US">
            <a:solidFill>
              <a:srgbClr val="002060"/>
            </a:solidFill>
          </a:endParaRPr>
        </a:p>
      </dgm:t>
    </dgm:pt>
    <dgm:pt modelId="{DB945D2C-CC44-4145-8886-039647EDFA7F}" type="pres">
      <dgm:prSet presAssocID="{D43C868E-7DAB-4496-99B4-D90F014DBE34}" presName="cycle" presStyleCnt="0">
        <dgm:presLayoutVars>
          <dgm:chMax val="1"/>
          <dgm:dir/>
          <dgm:animLvl val="ctr"/>
          <dgm:resizeHandles val="exact"/>
        </dgm:presLayoutVars>
      </dgm:prSet>
      <dgm:spPr/>
      <dgm:t>
        <a:bodyPr/>
        <a:lstStyle/>
        <a:p>
          <a:endParaRPr lang="en-US"/>
        </a:p>
      </dgm:t>
    </dgm:pt>
    <dgm:pt modelId="{A079D02D-3A38-4030-B1F2-8D02018CC389}" type="pres">
      <dgm:prSet presAssocID="{C77227DB-4316-4ACA-8D0E-C58521547F21}" presName="centerShape" presStyleLbl="node0" presStyleIdx="0" presStyleCnt="1" custScaleX="149350" custScaleY="132209" custLinFactNeighborX="-1155" custLinFactNeighborY="1064"/>
      <dgm:spPr/>
      <dgm:t>
        <a:bodyPr/>
        <a:lstStyle/>
        <a:p>
          <a:endParaRPr lang="en-US"/>
        </a:p>
      </dgm:t>
    </dgm:pt>
    <dgm:pt modelId="{3AA62A73-948E-4C47-BD51-3202C7D618DA}" type="pres">
      <dgm:prSet presAssocID="{CD896FF5-50A8-45EF-A87C-7617E7C64AC1}" presName="Name9" presStyleLbl="parChTrans1D2" presStyleIdx="0" presStyleCnt="7"/>
      <dgm:spPr/>
      <dgm:t>
        <a:bodyPr/>
        <a:lstStyle/>
        <a:p>
          <a:endParaRPr lang="en-US"/>
        </a:p>
      </dgm:t>
    </dgm:pt>
    <dgm:pt modelId="{9FC19240-E93F-431F-9CC5-A555EA28FB58}" type="pres">
      <dgm:prSet presAssocID="{CD896FF5-50A8-45EF-A87C-7617E7C64AC1}" presName="connTx" presStyleLbl="parChTrans1D2" presStyleIdx="0" presStyleCnt="7"/>
      <dgm:spPr/>
      <dgm:t>
        <a:bodyPr/>
        <a:lstStyle/>
        <a:p>
          <a:endParaRPr lang="en-US"/>
        </a:p>
      </dgm:t>
    </dgm:pt>
    <dgm:pt modelId="{D399F070-C953-422F-821A-CB2CE4D8886D}" type="pres">
      <dgm:prSet presAssocID="{0C8F8403-07A1-40F5-89CE-04BF21CA38E6}" presName="node" presStyleLbl="node1" presStyleIdx="0" presStyleCnt="7" custScaleX="150525" custScaleY="92329" custRadScaleRad="99127" custRadScaleInc="5372">
        <dgm:presLayoutVars>
          <dgm:bulletEnabled val="1"/>
        </dgm:presLayoutVars>
      </dgm:prSet>
      <dgm:spPr/>
      <dgm:t>
        <a:bodyPr/>
        <a:lstStyle/>
        <a:p>
          <a:endParaRPr lang="en-US"/>
        </a:p>
      </dgm:t>
    </dgm:pt>
    <dgm:pt modelId="{90EB8E63-3B37-4A52-AA54-376AA5B8F222}" type="pres">
      <dgm:prSet presAssocID="{6C9EAA36-00FA-447E-AA11-5668BF6C4C51}" presName="Name9" presStyleLbl="parChTrans1D2" presStyleIdx="1" presStyleCnt="7"/>
      <dgm:spPr/>
      <dgm:t>
        <a:bodyPr/>
        <a:lstStyle/>
        <a:p>
          <a:endParaRPr lang="en-US"/>
        </a:p>
      </dgm:t>
    </dgm:pt>
    <dgm:pt modelId="{1DADCBCE-3267-4361-886C-C8AA6DDF26E9}" type="pres">
      <dgm:prSet presAssocID="{6C9EAA36-00FA-447E-AA11-5668BF6C4C51}" presName="connTx" presStyleLbl="parChTrans1D2" presStyleIdx="1" presStyleCnt="7"/>
      <dgm:spPr/>
      <dgm:t>
        <a:bodyPr/>
        <a:lstStyle/>
        <a:p>
          <a:endParaRPr lang="en-US"/>
        </a:p>
      </dgm:t>
    </dgm:pt>
    <dgm:pt modelId="{97C5D9BA-0AAD-4A59-ADA5-9D2CEF646716}" type="pres">
      <dgm:prSet presAssocID="{A9734C38-DFE7-4BD4-AA2E-06A6923CC549}" presName="node" presStyleLbl="node1" presStyleIdx="1" presStyleCnt="7" custScaleX="96497" custScaleY="116280" custRadScaleRad="100927" custRadScaleInc="23706">
        <dgm:presLayoutVars>
          <dgm:bulletEnabled val="1"/>
        </dgm:presLayoutVars>
      </dgm:prSet>
      <dgm:spPr/>
      <dgm:t>
        <a:bodyPr/>
        <a:lstStyle/>
        <a:p>
          <a:endParaRPr lang="en-US"/>
        </a:p>
      </dgm:t>
    </dgm:pt>
    <dgm:pt modelId="{32EDC32F-8317-40E5-8800-F3F5803D189D}" type="pres">
      <dgm:prSet presAssocID="{AEE308CD-B34C-4F6B-8CFC-011E4234097C}" presName="Name9" presStyleLbl="parChTrans1D2" presStyleIdx="2" presStyleCnt="7"/>
      <dgm:spPr/>
      <dgm:t>
        <a:bodyPr/>
        <a:lstStyle/>
        <a:p>
          <a:endParaRPr lang="en-US"/>
        </a:p>
      </dgm:t>
    </dgm:pt>
    <dgm:pt modelId="{48E40244-EE5B-47EC-8225-C4623E599A2E}" type="pres">
      <dgm:prSet presAssocID="{AEE308CD-B34C-4F6B-8CFC-011E4234097C}" presName="connTx" presStyleLbl="parChTrans1D2" presStyleIdx="2" presStyleCnt="7"/>
      <dgm:spPr/>
      <dgm:t>
        <a:bodyPr/>
        <a:lstStyle/>
        <a:p>
          <a:endParaRPr lang="en-US"/>
        </a:p>
      </dgm:t>
    </dgm:pt>
    <dgm:pt modelId="{18D113FA-75A5-42B9-86A8-F2484BBA0476}" type="pres">
      <dgm:prSet presAssocID="{37A2D675-5E3A-4FEF-A55D-73B616A27A82}" presName="node" presStyleLbl="node1" presStyleIdx="2" presStyleCnt="7" custScaleX="104212" custScaleY="125889">
        <dgm:presLayoutVars>
          <dgm:bulletEnabled val="1"/>
        </dgm:presLayoutVars>
      </dgm:prSet>
      <dgm:spPr/>
      <dgm:t>
        <a:bodyPr/>
        <a:lstStyle/>
        <a:p>
          <a:endParaRPr lang="en-US"/>
        </a:p>
      </dgm:t>
    </dgm:pt>
    <dgm:pt modelId="{FACAF4A0-25DE-4992-B0D1-5C9E0CBB8FE0}" type="pres">
      <dgm:prSet presAssocID="{832CD24E-52BB-4959-B931-2922201624AB}" presName="Name9" presStyleLbl="parChTrans1D2" presStyleIdx="3" presStyleCnt="7"/>
      <dgm:spPr/>
      <dgm:t>
        <a:bodyPr/>
        <a:lstStyle/>
        <a:p>
          <a:endParaRPr lang="en-US"/>
        </a:p>
      </dgm:t>
    </dgm:pt>
    <dgm:pt modelId="{E5054A31-DACD-4F6C-A6A4-19594D5B850F}" type="pres">
      <dgm:prSet presAssocID="{832CD24E-52BB-4959-B931-2922201624AB}" presName="connTx" presStyleLbl="parChTrans1D2" presStyleIdx="3" presStyleCnt="7"/>
      <dgm:spPr/>
      <dgm:t>
        <a:bodyPr/>
        <a:lstStyle/>
        <a:p>
          <a:endParaRPr lang="en-US"/>
        </a:p>
      </dgm:t>
    </dgm:pt>
    <dgm:pt modelId="{55563F30-4DB7-4EEA-B179-54932A8A5DB7}" type="pres">
      <dgm:prSet presAssocID="{354DDAA6-3F52-4FFE-A8EB-4D4B8FAF2D9B}" presName="node" presStyleLbl="node1" presStyleIdx="3" presStyleCnt="7" custRadScaleRad="110073" custRadScaleInc="-660">
        <dgm:presLayoutVars>
          <dgm:bulletEnabled val="1"/>
        </dgm:presLayoutVars>
      </dgm:prSet>
      <dgm:spPr/>
      <dgm:t>
        <a:bodyPr/>
        <a:lstStyle/>
        <a:p>
          <a:endParaRPr lang="en-US"/>
        </a:p>
      </dgm:t>
    </dgm:pt>
    <dgm:pt modelId="{7A6753EE-A835-47B9-869E-1285B2065184}" type="pres">
      <dgm:prSet presAssocID="{B91F4C2A-0F9C-470C-B345-8BEA1C62717B}" presName="Name9" presStyleLbl="parChTrans1D2" presStyleIdx="4" presStyleCnt="7"/>
      <dgm:spPr/>
      <dgm:t>
        <a:bodyPr/>
        <a:lstStyle/>
        <a:p>
          <a:endParaRPr lang="en-US"/>
        </a:p>
      </dgm:t>
    </dgm:pt>
    <dgm:pt modelId="{1FCE9EB4-F760-4C85-9A18-8D11DB260708}" type="pres">
      <dgm:prSet presAssocID="{B91F4C2A-0F9C-470C-B345-8BEA1C62717B}" presName="connTx" presStyleLbl="parChTrans1D2" presStyleIdx="4" presStyleCnt="7"/>
      <dgm:spPr/>
      <dgm:t>
        <a:bodyPr/>
        <a:lstStyle/>
        <a:p>
          <a:endParaRPr lang="en-US"/>
        </a:p>
      </dgm:t>
    </dgm:pt>
    <dgm:pt modelId="{B6D4DBC3-0E36-4296-96C4-2C87C3F17635}" type="pres">
      <dgm:prSet presAssocID="{E2336D4D-51CA-4F1A-8952-E40E979A6936}" presName="node" presStyleLbl="node1" presStyleIdx="4" presStyleCnt="7" custScaleX="119397" custRadScaleRad="97761" custRadScaleInc="-5754">
        <dgm:presLayoutVars>
          <dgm:bulletEnabled val="1"/>
        </dgm:presLayoutVars>
      </dgm:prSet>
      <dgm:spPr/>
      <dgm:t>
        <a:bodyPr/>
        <a:lstStyle/>
        <a:p>
          <a:endParaRPr lang="en-US"/>
        </a:p>
      </dgm:t>
    </dgm:pt>
    <dgm:pt modelId="{FB36D755-3E43-4208-B41F-F594944966D8}" type="pres">
      <dgm:prSet presAssocID="{7DFFBAA9-31E5-488E-92E6-9BBE40812AB3}" presName="Name9" presStyleLbl="parChTrans1D2" presStyleIdx="5" presStyleCnt="7"/>
      <dgm:spPr/>
      <dgm:t>
        <a:bodyPr/>
        <a:lstStyle/>
        <a:p>
          <a:endParaRPr lang="en-US"/>
        </a:p>
      </dgm:t>
    </dgm:pt>
    <dgm:pt modelId="{BA0A7920-CD2D-448B-81AA-18E1BE9616C1}" type="pres">
      <dgm:prSet presAssocID="{7DFFBAA9-31E5-488E-92E6-9BBE40812AB3}" presName="connTx" presStyleLbl="parChTrans1D2" presStyleIdx="5" presStyleCnt="7"/>
      <dgm:spPr/>
      <dgm:t>
        <a:bodyPr/>
        <a:lstStyle/>
        <a:p>
          <a:endParaRPr lang="en-US"/>
        </a:p>
      </dgm:t>
    </dgm:pt>
    <dgm:pt modelId="{0334BF93-109E-49A1-BA7B-8B29A8FC5D29}" type="pres">
      <dgm:prSet presAssocID="{ABE773D0-F4DB-4250-8E9C-47062DD9EF4A}" presName="node" presStyleLbl="node1" presStyleIdx="5" presStyleCnt="7" custScaleX="117876" custScaleY="102973" custRadScaleRad="99605" custRadScaleInc="-9753">
        <dgm:presLayoutVars>
          <dgm:bulletEnabled val="1"/>
        </dgm:presLayoutVars>
      </dgm:prSet>
      <dgm:spPr/>
      <dgm:t>
        <a:bodyPr/>
        <a:lstStyle/>
        <a:p>
          <a:endParaRPr lang="en-US"/>
        </a:p>
      </dgm:t>
    </dgm:pt>
    <dgm:pt modelId="{9DADC603-BD7A-4CF5-8C39-057140EDBDD5}" type="pres">
      <dgm:prSet presAssocID="{9460944D-BC71-4D1D-90F8-54F8723C90E0}" presName="Name9" presStyleLbl="parChTrans1D2" presStyleIdx="6" presStyleCnt="7"/>
      <dgm:spPr/>
      <dgm:t>
        <a:bodyPr/>
        <a:lstStyle/>
        <a:p>
          <a:endParaRPr lang="en-US"/>
        </a:p>
      </dgm:t>
    </dgm:pt>
    <dgm:pt modelId="{06717286-237D-406E-94C3-7EC1454113CA}" type="pres">
      <dgm:prSet presAssocID="{9460944D-BC71-4D1D-90F8-54F8723C90E0}" presName="connTx" presStyleLbl="parChTrans1D2" presStyleIdx="6" presStyleCnt="7"/>
      <dgm:spPr/>
      <dgm:t>
        <a:bodyPr/>
        <a:lstStyle/>
        <a:p>
          <a:endParaRPr lang="en-US"/>
        </a:p>
      </dgm:t>
    </dgm:pt>
    <dgm:pt modelId="{928DDDFD-0480-4280-B2E1-7E9ABC1FB6F8}" type="pres">
      <dgm:prSet presAssocID="{99E83A8B-FCFE-462D-96EC-3E31358D1E51}" presName="node" presStyleLbl="node1" presStyleIdx="6" presStyleCnt="7" custRadScaleRad="100752" custRadScaleInc="-20551">
        <dgm:presLayoutVars>
          <dgm:bulletEnabled val="1"/>
        </dgm:presLayoutVars>
      </dgm:prSet>
      <dgm:spPr/>
      <dgm:t>
        <a:bodyPr/>
        <a:lstStyle/>
        <a:p>
          <a:endParaRPr lang="en-US"/>
        </a:p>
      </dgm:t>
    </dgm:pt>
  </dgm:ptLst>
  <dgm:cxnLst>
    <dgm:cxn modelId="{684B02BE-4BD9-4E83-BCA4-9E32097F3F29}" type="presOf" srcId="{6C9EAA36-00FA-447E-AA11-5668BF6C4C51}" destId="{90EB8E63-3B37-4A52-AA54-376AA5B8F222}" srcOrd="0" destOrd="0" presId="urn:microsoft.com/office/officeart/2005/8/layout/radial1"/>
    <dgm:cxn modelId="{CA766EF2-2F09-4DBF-B681-7D8F9A3BF5FD}" type="presOf" srcId="{AEE308CD-B34C-4F6B-8CFC-011E4234097C}" destId="{48E40244-EE5B-47EC-8225-C4623E599A2E}" srcOrd="1" destOrd="0" presId="urn:microsoft.com/office/officeart/2005/8/layout/radial1"/>
    <dgm:cxn modelId="{3B9777AC-4F58-4593-A409-644EA1845D04}" type="presOf" srcId="{9460944D-BC71-4D1D-90F8-54F8723C90E0}" destId="{9DADC603-BD7A-4CF5-8C39-057140EDBDD5}" srcOrd="0" destOrd="0" presId="urn:microsoft.com/office/officeart/2005/8/layout/radial1"/>
    <dgm:cxn modelId="{83805249-F8EB-4DFB-A486-C6C495972895}" srcId="{C77227DB-4316-4ACA-8D0E-C58521547F21}" destId="{E2336D4D-51CA-4F1A-8952-E40E979A6936}" srcOrd="4" destOrd="0" parTransId="{B91F4C2A-0F9C-470C-B345-8BEA1C62717B}" sibTransId="{47C53DE9-9120-46A3-9D09-43796FD2A954}"/>
    <dgm:cxn modelId="{E80C630B-5EEA-4FBB-8F97-725DD77CDD1E}" type="presOf" srcId="{A9734C38-DFE7-4BD4-AA2E-06A6923CC549}" destId="{97C5D9BA-0AAD-4A59-ADA5-9D2CEF646716}" srcOrd="0" destOrd="0" presId="urn:microsoft.com/office/officeart/2005/8/layout/radial1"/>
    <dgm:cxn modelId="{71D14792-D80E-4551-8F99-3C5B46E6D411}" type="presOf" srcId="{354DDAA6-3F52-4FFE-A8EB-4D4B8FAF2D9B}" destId="{55563F30-4DB7-4EEA-B179-54932A8A5DB7}" srcOrd="0" destOrd="0" presId="urn:microsoft.com/office/officeart/2005/8/layout/radial1"/>
    <dgm:cxn modelId="{188882E3-8738-49CF-96B7-8BAC815B3993}" srcId="{C77227DB-4316-4ACA-8D0E-C58521547F21}" destId="{A9734C38-DFE7-4BD4-AA2E-06A6923CC549}" srcOrd="1" destOrd="0" parTransId="{6C9EAA36-00FA-447E-AA11-5668BF6C4C51}" sibTransId="{DD6446B5-A2C8-48AA-8526-4C1EEA443918}"/>
    <dgm:cxn modelId="{AA1DB6DA-AE2A-4FF4-B788-DE959D672A1D}" srcId="{C77227DB-4316-4ACA-8D0E-C58521547F21}" destId="{99E83A8B-FCFE-462D-96EC-3E31358D1E51}" srcOrd="6" destOrd="0" parTransId="{9460944D-BC71-4D1D-90F8-54F8723C90E0}" sibTransId="{4CFD17E7-BA60-4E78-ABC1-950FD9856EA3}"/>
    <dgm:cxn modelId="{0C19A7F1-2D32-476E-8FCB-FEA0E3A4C17F}" srcId="{C77227DB-4316-4ACA-8D0E-C58521547F21}" destId="{0C8F8403-07A1-40F5-89CE-04BF21CA38E6}" srcOrd="0" destOrd="0" parTransId="{CD896FF5-50A8-45EF-A87C-7617E7C64AC1}" sibTransId="{0C5597EB-83F9-4AE1-B4CB-1F4B2AA37351}"/>
    <dgm:cxn modelId="{420EC33A-5082-40AE-BDA4-131AD0FAD3A7}" type="presOf" srcId="{B91F4C2A-0F9C-470C-B345-8BEA1C62717B}" destId="{7A6753EE-A835-47B9-869E-1285B2065184}" srcOrd="0" destOrd="0" presId="urn:microsoft.com/office/officeart/2005/8/layout/radial1"/>
    <dgm:cxn modelId="{CAC8E821-5BC1-4567-9EB8-B521E5E79CBD}" srcId="{C77227DB-4316-4ACA-8D0E-C58521547F21}" destId="{354DDAA6-3F52-4FFE-A8EB-4D4B8FAF2D9B}" srcOrd="3" destOrd="0" parTransId="{832CD24E-52BB-4959-B931-2922201624AB}" sibTransId="{78FEF55F-C9D3-48CC-95FF-3FADABFAA34A}"/>
    <dgm:cxn modelId="{BE16697C-728C-49A0-866C-9B84D2882F33}" type="presOf" srcId="{9460944D-BC71-4D1D-90F8-54F8723C90E0}" destId="{06717286-237D-406E-94C3-7EC1454113CA}" srcOrd="1" destOrd="0" presId="urn:microsoft.com/office/officeart/2005/8/layout/radial1"/>
    <dgm:cxn modelId="{65738B42-C7CB-4801-954B-3B26B8BEDB13}" type="presOf" srcId="{E2336D4D-51CA-4F1A-8952-E40E979A6936}" destId="{B6D4DBC3-0E36-4296-96C4-2C87C3F17635}" srcOrd="0" destOrd="0" presId="urn:microsoft.com/office/officeart/2005/8/layout/radial1"/>
    <dgm:cxn modelId="{70765073-2462-412E-A095-C6CF4E36120E}" type="presOf" srcId="{99E83A8B-FCFE-462D-96EC-3E31358D1E51}" destId="{928DDDFD-0480-4280-B2E1-7E9ABC1FB6F8}" srcOrd="0" destOrd="0" presId="urn:microsoft.com/office/officeart/2005/8/layout/radial1"/>
    <dgm:cxn modelId="{E5EDFA4B-58BB-4A49-A4EC-420859F03F93}" type="presOf" srcId="{6C9EAA36-00FA-447E-AA11-5668BF6C4C51}" destId="{1DADCBCE-3267-4361-886C-C8AA6DDF26E9}" srcOrd="1" destOrd="0" presId="urn:microsoft.com/office/officeart/2005/8/layout/radial1"/>
    <dgm:cxn modelId="{8EF0A44E-70DD-491C-A046-50514179B5AF}" type="presOf" srcId="{CD896FF5-50A8-45EF-A87C-7617E7C64AC1}" destId="{3AA62A73-948E-4C47-BD51-3202C7D618DA}" srcOrd="0" destOrd="0" presId="urn:microsoft.com/office/officeart/2005/8/layout/radial1"/>
    <dgm:cxn modelId="{31EB1F85-32CE-4671-93F3-3A318B8894E6}" type="presOf" srcId="{B91F4C2A-0F9C-470C-B345-8BEA1C62717B}" destId="{1FCE9EB4-F760-4C85-9A18-8D11DB260708}" srcOrd="1" destOrd="0" presId="urn:microsoft.com/office/officeart/2005/8/layout/radial1"/>
    <dgm:cxn modelId="{3F96FC9D-434B-4F9F-BDE1-0EE662660280}" srcId="{C77227DB-4316-4ACA-8D0E-C58521547F21}" destId="{37A2D675-5E3A-4FEF-A55D-73B616A27A82}" srcOrd="2" destOrd="0" parTransId="{AEE308CD-B34C-4F6B-8CFC-011E4234097C}" sibTransId="{40E1B10E-4B80-411A-A7A2-F4982BD0D577}"/>
    <dgm:cxn modelId="{95C8E8D2-3570-4056-B9C0-86988963BFA2}" type="presOf" srcId="{7DFFBAA9-31E5-488E-92E6-9BBE40812AB3}" destId="{BA0A7920-CD2D-448B-81AA-18E1BE9616C1}" srcOrd="1" destOrd="0" presId="urn:microsoft.com/office/officeart/2005/8/layout/radial1"/>
    <dgm:cxn modelId="{9E00839F-A466-4F83-9EB5-AB5278D4B6BE}" type="presOf" srcId="{0C8F8403-07A1-40F5-89CE-04BF21CA38E6}" destId="{D399F070-C953-422F-821A-CB2CE4D8886D}" srcOrd="0" destOrd="0" presId="urn:microsoft.com/office/officeart/2005/8/layout/radial1"/>
    <dgm:cxn modelId="{A7081A9B-BD78-4957-B029-5BABEA613925}" type="presOf" srcId="{832CD24E-52BB-4959-B931-2922201624AB}" destId="{E5054A31-DACD-4F6C-A6A4-19594D5B850F}" srcOrd="1" destOrd="0" presId="urn:microsoft.com/office/officeart/2005/8/layout/radial1"/>
    <dgm:cxn modelId="{68196A6B-38E7-41B1-8F24-17F3E6A6E2FE}" type="presOf" srcId="{CD896FF5-50A8-45EF-A87C-7617E7C64AC1}" destId="{9FC19240-E93F-431F-9CC5-A555EA28FB58}" srcOrd="1" destOrd="0" presId="urn:microsoft.com/office/officeart/2005/8/layout/radial1"/>
    <dgm:cxn modelId="{B4B38A27-68B0-411E-BA0C-E471D73645A5}" type="presOf" srcId="{ABE773D0-F4DB-4250-8E9C-47062DD9EF4A}" destId="{0334BF93-109E-49A1-BA7B-8B29A8FC5D29}" srcOrd="0" destOrd="0" presId="urn:microsoft.com/office/officeart/2005/8/layout/radial1"/>
    <dgm:cxn modelId="{890DF7C5-11D6-4201-A9D7-7C0D5175728B}" type="presOf" srcId="{7DFFBAA9-31E5-488E-92E6-9BBE40812AB3}" destId="{FB36D755-3E43-4208-B41F-F594944966D8}" srcOrd="0" destOrd="0" presId="urn:microsoft.com/office/officeart/2005/8/layout/radial1"/>
    <dgm:cxn modelId="{6EF04F4A-7BAC-4B53-9C8D-5696549BFA90}" type="presOf" srcId="{C77227DB-4316-4ACA-8D0E-C58521547F21}" destId="{A079D02D-3A38-4030-B1F2-8D02018CC389}" srcOrd="0" destOrd="0" presId="urn:microsoft.com/office/officeart/2005/8/layout/radial1"/>
    <dgm:cxn modelId="{3F0E0464-00B0-4FDC-A268-996414FBE600}" type="presOf" srcId="{37A2D675-5E3A-4FEF-A55D-73B616A27A82}" destId="{18D113FA-75A5-42B9-86A8-F2484BBA0476}" srcOrd="0" destOrd="0" presId="urn:microsoft.com/office/officeart/2005/8/layout/radial1"/>
    <dgm:cxn modelId="{9E669705-F1AB-4107-90FA-5906E182FF46}" srcId="{C77227DB-4316-4ACA-8D0E-C58521547F21}" destId="{ABE773D0-F4DB-4250-8E9C-47062DD9EF4A}" srcOrd="5" destOrd="0" parTransId="{7DFFBAA9-31E5-488E-92E6-9BBE40812AB3}" sibTransId="{A111C79A-144E-4581-9680-5D1FA032FEF9}"/>
    <dgm:cxn modelId="{4ACCB59D-AD5D-4748-BD3E-3235D2E22A89}" srcId="{D43C868E-7DAB-4496-99B4-D90F014DBE34}" destId="{C77227DB-4316-4ACA-8D0E-C58521547F21}" srcOrd="0" destOrd="0" parTransId="{1BEAA396-D615-42E5-8999-4CC868565181}" sibTransId="{B96790F2-FCC1-48AF-8BED-E65A71598BB8}"/>
    <dgm:cxn modelId="{934B7539-C08D-42A2-8E27-1CACC39801FB}" type="presOf" srcId="{D43C868E-7DAB-4496-99B4-D90F014DBE34}" destId="{DB945D2C-CC44-4145-8886-039647EDFA7F}" srcOrd="0" destOrd="0" presId="urn:microsoft.com/office/officeart/2005/8/layout/radial1"/>
    <dgm:cxn modelId="{517D1845-D7ED-42C4-BF19-AB02C95D63CB}" type="presOf" srcId="{832CD24E-52BB-4959-B931-2922201624AB}" destId="{FACAF4A0-25DE-4992-B0D1-5C9E0CBB8FE0}" srcOrd="0" destOrd="0" presId="urn:microsoft.com/office/officeart/2005/8/layout/radial1"/>
    <dgm:cxn modelId="{46791B5D-C7AF-4E40-943D-CB37214CA9D1}" type="presOf" srcId="{AEE308CD-B34C-4F6B-8CFC-011E4234097C}" destId="{32EDC32F-8317-40E5-8800-F3F5803D189D}" srcOrd="0" destOrd="0" presId="urn:microsoft.com/office/officeart/2005/8/layout/radial1"/>
    <dgm:cxn modelId="{0F13E8F2-AE0C-4D43-B230-88FD95798758}" type="presParOf" srcId="{DB945D2C-CC44-4145-8886-039647EDFA7F}" destId="{A079D02D-3A38-4030-B1F2-8D02018CC389}" srcOrd="0" destOrd="0" presId="urn:microsoft.com/office/officeart/2005/8/layout/radial1"/>
    <dgm:cxn modelId="{2C904807-214F-427F-ABEA-A05C9F6C9410}" type="presParOf" srcId="{DB945D2C-CC44-4145-8886-039647EDFA7F}" destId="{3AA62A73-948E-4C47-BD51-3202C7D618DA}" srcOrd="1" destOrd="0" presId="urn:microsoft.com/office/officeart/2005/8/layout/radial1"/>
    <dgm:cxn modelId="{EA82C4B4-E22F-46C9-957C-5B835E676F80}" type="presParOf" srcId="{3AA62A73-948E-4C47-BD51-3202C7D618DA}" destId="{9FC19240-E93F-431F-9CC5-A555EA28FB58}" srcOrd="0" destOrd="0" presId="urn:microsoft.com/office/officeart/2005/8/layout/radial1"/>
    <dgm:cxn modelId="{9E6AB1CE-F9CE-42B0-A8D8-6B481BC74A80}" type="presParOf" srcId="{DB945D2C-CC44-4145-8886-039647EDFA7F}" destId="{D399F070-C953-422F-821A-CB2CE4D8886D}" srcOrd="2" destOrd="0" presId="urn:microsoft.com/office/officeart/2005/8/layout/radial1"/>
    <dgm:cxn modelId="{AD052832-E79D-4237-878D-5667C2A14B03}" type="presParOf" srcId="{DB945D2C-CC44-4145-8886-039647EDFA7F}" destId="{90EB8E63-3B37-4A52-AA54-376AA5B8F222}" srcOrd="3" destOrd="0" presId="urn:microsoft.com/office/officeart/2005/8/layout/radial1"/>
    <dgm:cxn modelId="{E8DBBE56-78BF-4F7D-9B3D-41933401626C}" type="presParOf" srcId="{90EB8E63-3B37-4A52-AA54-376AA5B8F222}" destId="{1DADCBCE-3267-4361-886C-C8AA6DDF26E9}" srcOrd="0" destOrd="0" presId="urn:microsoft.com/office/officeart/2005/8/layout/radial1"/>
    <dgm:cxn modelId="{1EDF259D-852C-4625-9238-2AC600BB39E2}" type="presParOf" srcId="{DB945D2C-CC44-4145-8886-039647EDFA7F}" destId="{97C5D9BA-0AAD-4A59-ADA5-9D2CEF646716}" srcOrd="4" destOrd="0" presId="urn:microsoft.com/office/officeart/2005/8/layout/radial1"/>
    <dgm:cxn modelId="{1663C272-ECD6-4289-B0CD-5D7B07C85C02}" type="presParOf" srcId="{DB945D2C-CC44-4145-8886-039647EDFA7F}" destId="{32EDC32F-8317-40E5-8800-F3F5803D189D}" srcOrd="5" destOrd="0" presId="urn:microsoft.com/office/officeart/2005/8/layout/radial1"/>
    <dgm:cxn modelId="{BCF6ABF3-F3C0-4EFE-A4B9-F3B1B6D33B0E}" type="presParOf" srcId="{32EDC32F-8317-40E5-8800-F3F5803D189D}" destId="{48E40244-EE5B-47EC-8225-C4623E599A2E}" srcOrd="0" destOrd="0" presId="urn:microsoft.com/office/officeart/2005/8/layout/radial1"/>
    <dgm:cxn modelId="{CB8B467E-6AAD-4594-852F-6780DBB42C6B}" type="presParOf" srcId="{DB945D2C-CC44-4145-8886-039647EDFA7F}" destId="{18D113FA-75A5-42B9-86A8-F2484BBA0476}" srcOrd="6" destOrd="0" presId="urn:microsoft.com/office/officeart/2005/8/layout/radial1"/>
    <dgm:cxn modelId="{40AEA3E7-4814-45D0-96D0-7EFC44159E5E}" type="presParOf" srcId="{DB945D2C-CC44-4145-8886-039647EDFA7F}" destId="{FACAF4A0-25DE-4992-B0D1-5C9E0CBB8FE0}" srcOrd="7" destOrd="0" presId="urn:microsoft.com/office/officeart/2005/8/layout/radial1"/>
    <dgm:cxn modelId="{DBE73978-8EC5-4F93-9FD0-E00FC823193A}" type="presParOf" srcId="{FACAF4A0-25DE-4992-B0D1-5C9E0CBB8FE0}" destId="{E5054A31-DACD-4F6C-A6A4-19594D5B850F}" srcOrd="0" destOrd="0" presId="urn:microsoft.com/office/officeart/2005/8/layout/radial1"/>
    <dgm:cxn modelId="{B3A52E0D-FE1F-4E5E-AD63-2FB5A6C4DC55}" type="presParOf" srcId="{DB945D2C-CC44-4145-8886-039647EDFA7F}" destId="{55563F30-4DB7-4EEA-B179-54932A8A5DB7}" srcOrd="8" destOrd="0" presId="urn:microsoft.com/office/officeart/2005/8/layout/radial1"/>
    <dgm:cxn modelId="{217DFFB5-5348-4A66-9F79-AAFB08814FA4}" type="presParOf" srcId="{DB945D2C-CC44-4145-8886-039647EDFA7F}" destId="{7A6753EE-A835-47B9-869E-1285B2065184}" srcOrd="9" destOrd="0" presId="urn:microsoft.com/office/officeart/2005/8/layout/radial1"/>
    <dgm:cxn modelId="{00172792-322B-4CDE-81A8-F521E7D4ACD1}" type="presParOf" srcId="{7A6753EE-A835-47B9-869E-1285B2065184}" destId="{1FCE9EB4-F760-4C85-9A18-8D11DB260708}" srcOrd="0" destOrd="0" presId="urn:microsoft.com/office/officeart/2005/8/layout/radial1"/>
    <dgm:cxn modelId="{9D91BDD8-1FB4-4006-BAE5-625283A3B4B9}" type="presParOf" srcId="{DB945D2C-CC44-4145-8886-039647EDFA7F}" destId="{B6D4DBC3-0E36-4296-96C4-2C87C3F17635}" srcOrd="10" destOrd="0" presId="urn:microsoft.com/office/officeart/2005/8/layout/radial1"/>
    <dgm:cxn modelId="{953F93DB-9ECB-46CC-9330-3D5C3DADE150}" type="presParOf" srcId="{DB945D2C-CC44-4145-8886-039647EDFA7F}" destId="{FB36D755-3E43-4208-B41F-F594944966D8}" srcOrd="11" destOrd="0" presId="urn:microsoft.com/office/officeart/2005/8/layout/radial1"/>
    <dgm:cxn modelId="{5878236B-2959-4454-B1D3-7B91A3EBAEA2}" type="presParOf" srcId="{FB36D755-3E43-4208-B41F-F594944966D8}" destId="{BA0A7920-CD2D-448B-81AA-18E1BE9616C1}" srcOrd="0" destOrd="0" presId="urn:microsoft.com/office/officeart/2005/8/layout/radial1"/>
    <dgm:cxn modelId="{CF101F9C-6366-48A9-9931-AF3E5536310D}" type="presParOf" srcId="{DB945D2C-CC44-4145-8886-039647EDFA7F}" destId="{0334BF93-109E-49A1-BA7B-8B29A8FC5D29}" srcOrd="12" destOrd="0" presId="urn:microsoft.com/office/officeart/2005/8/layout/radial1"/>
    <dgm:cxn modelId="{742B70B5-B17C-44CB-B95B-666FE5B79781}" type="presParOf" srcId="{DB945D2C-CC44-4145-8886-039647EDFA7F}" destId="{9DADC603-BD7A-4CF5-8C39-057140EDBDD5}" srcOrd="13" destOrd="0" presId="urn:microsoft.com/office/officeart/2005/8/layout/radial1"/>
    <dgm:cxn modelId="{F1023BAE-BB60-492E-A0E2-F82F3E1B04E2}" type="presParOf" srcId="{9DADC603-BD7A-4CF5-8C39-057140EDBDD5}" destId="{06717286-237D-406E-94C3-7EC1454113CA}" srcOrd="0" destOrd="0" presId="urn:microsoft.com/office/officeart/2005/8/layout/radial1"/>
    <dgm:cxn modelId="{6510A67B-1218-49A5-A74A-6C61FDE49F10}" type="presParOf" srcId="{DB945D2C-CC44-4145-8886-039647EDFA7F}" destId="{928DDDFD-0480-4280-B2E1-7E9ABC1FB6F8}"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9D02D-3A38-4030-B1F2-8D02018CC389}">
      <dsp:nvSpPr>
        <dsp:cNvPr id="0" name=""/>
        <dsp:cNvSpPr/>
      </dsp:nvSpPr>
      <dsp:spPr>
        <a:xfrm>
          <a:off x="1469417" y="1676401"/>
          <a:ext cx="1784375" cy="15795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2060"/>
              </a:solidFill>
            </a:rPr>
            <a:t>Bamboo</a:t>
          </a:r>
          <a:endParaRPr lang="en-US" sz="2800" kern="1200" dirty="0">
            <a:solidFill>
              <a:srgbClr val="002060"/>
            </a:solidFill>
          </a:endParaRPr>
        </a:p>
      </dsp:txBody>
      <dsp:txXfrm>
        <a:off x="1730733" y="1907725"/>
        <a:ext cx="1261743" cy="1116933"/>
      </dsp:txXfrm>
    </dsp:sp>
    <dsp:sp modelId="{3AA62A73-948E-4C47-BD51-3202C7D618DA}">
      <dsp:nvSpPr>
        <dsp:cNvPr id="0" name=""/>
        <dsp:cNvSpPr/>
      </dsp:nvSpPr>
      <dsp:spPr>
        <a:xfrm rot="16359491">
          <a:off x="2171955" y="1417270"/>
          <a:ext cx="474583" cy="45520"/>
        </a:xfrm>
        <a:custGeom>
          <a:avLst/>
          <a:gdLst/>
          <a:ahLst/>
          <a:cxnLst/>
          <a:rect l="0" t="0" r="0" b="0"/>
          <a:pathLst>
            <a:path>
              <a:moveTo>
                <a:pt x="0" y="22760"/>
              </a:moveTo>
              <a:lnTo>
                <a:pt x="474583" y="2276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dirty="0">
            <a:solidFill>
              <a:srgbClr val="002060"/>
            </a:solidFill>
          </a:endParaRPr>
        </a:p>
      </dsp:txBody>
      <dsp:txXfrm>
        <a:off x="2397382" y="1428166"/>
        <a:ext cx="23729" cy="23729"/>
      </dsp:txXfrm>
    </dsp:sp>
    <dsp:sp modelId="{D399F070-C953-422F-821A-CB2CE4D8886D}">
      <dsp:nvSpPr>
        <dsp:cNvPr id="0" name=""/>
        <dsp:cNvSpPr/>
      </dsp:nvSpPr>
      <dsp:spPr>
        <a:xfrm>
          <a:off x="1546642" y="100107"/>
          <a:ext cx="1798413" cy="110311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2060"/>
              </a:solidFill>
            </a:rPr>
            <a:t>Nutrition</a:t>
          </a:r>
        </a:p>
        <a:p>
          <a:pPr lvl="0" algn="ctr" defTabSz="711200">
            <a:lnSpc>
              <a:spcPct val="90000"/>
            </a:lnSpc>
            <a:spcBef>
              <a:spcPct val="0"/>
            </a:spcBef>
            <a:spcAft>
              <a:spcPct val="35000"/>
            </a:spcAft>
          </a:pPr>
          <a:r>
            <a:rPr lang="en-US" sz="1600" kern="1200" dirty="0" smtClean="0">
              <a:solidFill>
                <a:srgbClr val="002060"/>
              </a:solidFill>
            </a:rPr>
            <a:t> vegetable  (Shoot) </a:t>
          </a:r>
          <a:endParaRPr lang="en-US" sz="1600" kern="1200" dirty="0">
            <a:solidFill>
              <a:srgbClr val="002060"/>
            </a:solidFill>
          </a:endParaRPr>
        </a:p>
      </dsp:txBody>
      <dsp:txXfrm>
        <a:off x="1810013" y="261654"/>
        <a:ext cx="1271671" cy="780016"/>
      </dsp:txXfrm>
    </dsp:sp>
    <dsp:sp modelId="{90EB8E63-3B37-4A52-AA54-376AA5B8F222}">
      <dsp:nvSpPr>
        <dsp:cNvPr id="0" name=""/>
        <dsp:cNvSpPr/>
      </dsp:nvSpPr>
      <dsp:spPr>
        <a:xfrm rot="19633125">
          <a:off x="3051084" y="1870045"/>
          <a:ext cx="401765" cy="45520"/>
        </a:xfrm>
        <a:custGeom>
          <a:avLst/>
          <a:gdLst/>
          <a:ahLst/>
          <a:cxnLst/>
          <a:rect l="0" t="0" r="0" b="0"/>
          <a:pathLst>
            <a:path>
              <a:moveTo>
                <a:pt x="0" y="22760"/>
              </a:moveTo>
              <a:lnTo>
                <a:pt x="401765" y="2276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dirty="0">
            <a:solidFill>
              <a:srgbClr val="002060"/>
            </a:solidFill>
          </a:endParaRPr>
        </a:p>
      </dsp:txBody>
      <dsp:txXfrm>
        <a:off x="3241922" y="1882761"/>
        <a:ext cx="20088" cy="20088"/>
      </dsp:txXfrm>
    </dsp:sp>
    <dsp:sp modelId="{97C5D9BA-0AAD-4A59-ADA5-9D2CEF646716}">
      <dsp:nvSpPr>
        <dsp:cNvPr id="0" name=""/>
        <dsp:cNvSpPr/>
      </dsp:nvSpPr>
      <dsp:spPr>
        <a:xfrm>
          <a:off x="3352807" y="761998"/>
          <a:ext cx="1152908" cy="138926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2060"/>
              </a:solidFill>
            </a:rPr>
            <a:t>Landslide/Gully control</a:t>
          </a:r>
          <a:endParaRPr lang="en-US" sz="1600" kern="1200" dirty="0">
            <a:solidFill>
              <a:srgbClr val="002060"/>
            </a:solidFill>
          </a:endParaRPr>
        </a:p>
      </dsp:txBody>
      <dsp:txXfrm>
        <a:off x="3521646" y="965451"/>
        <a:ext cx="815230" cy="982361"/>
      </dsp:txXfrm>
    </dsp:sp>
    <dsp:sp modelId="{32EDC32F-8317-40E5-8800-F3F5803D189D}">
      <dsp:nvSpPr>
        <dsp:cNvPr id="0" name=""/>
        <dsp:cNvSpPr/>
      </dsp:nvSpPr>
      <dsp:spPr>
        <a:xfrm rot="684011">
          <a:off x="3228441" y="2649594"/>
          <a:ext cx="311201" cy="45520"/>
        </a:xfrm>
        <a:custGeom>
          <a:avLst/>
          <a:gdLst/>
          <a:ahLst/>
          <a:cxnLst/>
          <a:rect l="0" t="0" r="0" b="0"/>
          <a:pathLst>
            <a:path>
              <a:moveTo>
                <a:pt x="0" y="22760"/>
              </a:moveTo>
              <a:lnTo>
                <a:pt x="311201" y="2276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002060"/>
            </a:solidFill>
          </a:endParaRPr>
        </a:p>
      </dsp:txBody>
      <dsp:txXfrm>
        <a:off x="3376261" y="2664574"/>
        <a:ext cx="15560" cy="15560"/>
      </dsp:txXfrm>
    </dsp:sp>
    <dsp:sp modelId="{18D113FA-75A5-42B9-86A8-F2484BBA0476}">
      <dsp:nvSpPr>
        <dsp:cNvPr id="0" name=""/>
        <dsp:cNvSpPr/>
      </dsp:nvSpPr>
      <dsp:spPr>
        <a:xfrm>
          <a:off x="3528077" y="2074890"/>
          <a:ext cx="1245084" cy="150407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2060"/>
              </a:solidFill>
            </a:rPr>
            <a:t>House construction, Furniture(stem)</a:t>
          </a:r>
        </a:p>
      </dsp:txBody>
      <dsp:txXfrm>
        <a:off x="3710415" y="2295156"/>
        <a:ext cx="880408" cy="1063540"/>
      </dsp:txXfrm>
    </dsp:sp>
    <dsp:sp modelId="{FACAF4A0-25DE-4992-B0D1-5C9E0CBB8FE0}">
      <dsp:nvSpPr>
        <dsp:cNvPr id="0" name=""/>
        <dsp:cNvSpPr/>
      </dsp:nvSpPr>
      <dsp:spPr>
        <a:xfrm rot="3688377">
          <a:off x="2622309" y="3367261"/>
          <a:ext cx="482918" cy="45520"/>
        </a:xfrm>
        <a:custGeom>
          <a:avLst/>
          <a:gdLst/>
          <a:ahLst/>
          <a:cxnLst/>
          <a:rect l="0" t="0" r="0" b="0"/>
          <a:pathLst>
            <a:path>
              <a:moveTo>
                <a:pt x="0" y="22760"/>
              </a:moveTo>
              <a:lnTo>
                <a:pt x="482918" y="2276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002060"/>
            </a:solidFill>
          </a:endParaRPr>
        </a:p>
      </dsp:txBody>
      <dsp:txXfrm>
        <a:off x="2851695" y="3377949"/>
        <a:ext cx="24145" cy="24145"/>
      </dsp:txXfrm>
    </dsp:sp>
    <dsp:sp modelId="{55563F30-4DB7-4EEA-B179-54932A8A5DB7}">
      <dsp:nvSpPr>
        <dsp:cNvPr id="0" name=""/>
        <dsp:cNvSpPr/>
      </dsp:nvSpPr>
      <dsp:spPr>
        <a:xfrm>
          <a:off x="2666996" y="3529639"/>
          <a:ext cx="1194760" cy="119476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2060"/>
              </a:solidFill>
            </a:rPr>
            <a:t>Leaves  fodder</a:t>
          </a:r>
          <a:endParaRPr lang="en-US" sz="1600" kern="1200" dirty="0">
            <a:solidFill>
              <a:srgbClr val="002060"/>
            </a:solidFill>
          </a:endParaRPr>
        </a:p>
      </dsp:txBody>
      <dsp:txXfrm>
        <a:off x="2841965" y="3704608"/>
        <a:ext cx="844822" cy="844822"/>
      </dsp:txXfrm>
    </dsp:sp>
    <dsp:sp modelId="{7A6753EE-A835-47B9-869E-1285B2065184}">
      <dsp:nvSpPr>
        <dsp:cNvPr id="0" name=""/>
        <dsp:cNvSpPr/>
      </dsp:nvSpPr>
      <dsp:spPr>
        <a:xfrm rot="6809408">
          <a:off x="1841962" y="3311233"/>
          <a:ext cx="284979" cy="45520"/>
        </a:xfrm>
        <a:custGeom>
          <a:avLst/>
          <a:gdLst/>
          <a:ahLst/>
          <a:cxnLst/>
          <a:rect l="0" t="0" r="0" b="0"/>
          <a:pathLst>
            <a:path>
              <a:moveTo>
                <a:pt x="0" y="22760"/>
              </a:moveTo>
              <a:lnTo>
                <a:pt x="284979" y="2276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dirty="0">
            <a:solidFill>
              <a:srgbClr val="002060"/>
            </a:solidFill>
          </a:endParaRPr>
        </a:p>
      </dsp:txBody>
      <dsp:txXfrm rot="10800000">
        <a:off x="1977327" y="3326869"/>
        <a:ext cx="14248" cy="14248"/>
      </dsp:txXfrm>
    </dsp:sp>
    <dsp:sp modelId="{B6D4DBC3-0E36-4296-96C4-2C87C3F17635}">
      <dsp:nvSpPr>
        <dsp:cNvPr id="0" name=""/>
        <dsp:cNvSpPr/>
      </dsp:nvSpPr>
      <dsp:spPr>
        <a:xfrm>
          <a:off x="970436" y="3428643"/>
          <a:ext cx="1426508" cy="1194760"/>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2060"/>
              </a:solidFill>
            </a:rPr>
            <a:t>Ritual/festival   </a:t>
          </a:r>
        </a:p>
        <a:p>
          <a:pPr lvl="0" algn="ctr" defTabSz="711200">
            <a:lnSpc>
              <a:spcPct val="90000"/>
            </a:lnSpc>
            <a:spcBef>
              <a:spcPct val="0"/>
            </a:spcBef>
            <a:spcAft>
              <a:spcPct val="35000"/>
            </a:spcAft>
          </a:pPr>
          <a:r>
            <a:rPr lang="en-US" sz="1600" i="1" kern="1200" dirty="0" smtClean="0">
              <a:solidFill>
                <a:srgbClr val="002060"/>
              </a:solidFill>
            </a:rPr>
            <a:t>clumps</a:t>
          </a:r>
          <a:endParaRPr lang="en-US" sz="1600" i="1" kern="1200" dirty="0">
            <a:solidFill>
              <a:srgbClr val="002060"/>
            </a:solidFill>
          </a:endParaRPr>
        </a:p>
      </dsp:txBody>
      <dsp:txXfrm>
        <a:off x="1179343" y="3603612"/>
        <a:ext cx="1008694" cy="844822"/>
      </dsp:txXfrm>
    </dsp:sp>
    <dsp:sp modelId="{FB36D755-3E43-4208-B41F-F594944966D8}">
      <dsp:nvSpPr>
        <dsp:cNvPr id="0" name=""/>
        <dsp:cNvSpPr/>
      </dsp:nvSpPr>
      <dsp:spPr>
        <a:xfrm rot="9929221">
          <a:off x="1354060" y="2684354"/>
          <a:ext cx="153670" cy="45520"/>
        </a:xfrm>
        <a:custGeom>
          <a:avLst/>
          <a:gdLst/>
          <a:ahLst/>
          <a:cxnLst/>
          <a:rect l="0" t="0" r="0" b="0"/>
          <a:pathLst>
            <a:path>
              <a:moveTo>
                <a:pt x="0" y="22760"/>
              </a:moveTo>
              <a:lnTo>
                <a:pt x="153670" y="2276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002060"/>
            </a:solidFill>
          </a:endParaRPr>
        </a:p>
      </dsp:txBody>
      <dsp:txXfrm rot="10800000">
        <a:off x="1427053" y="2703273"/>
        <a:ext cx="7683" cy="7683"/>
      </dsp:txXfrm>
    </dsp:sp>
    <dsp:sp modelId="{0334BF93-109E-49A1-BA7B-8B29A8FC5D29}">
      <dsp:nvSpPr>
        <dsp:cNvPr id="0" name=""/>
        <dsp:cNvSpPr/>
      </dsp:nvSpPr>
      <dsp:spPr>
        <a:xfrm>
          <a:off x="-22806" y="2285998"/>
          <a:ext cx="1408336" cy="123028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2060"/>
              </a:solidFill>
            </a:rPr>
            <a:t>Utensils-Basket, tray and decoration items </a:t>
          </a:r>
        </a:p>
      </dsp:txBody>
      <dsp:txXfrm>
        <a:off x="183440" y="2466168"/>
        <a:ext cx="995844" cy="869941"/>
      </dsp:txXfrm>
    </dsp:sp>
    <dsp:sp modelId="{9DADC603-BD7A-4CF5-8C39-057140EDBDD5}">
      <dsp:nvSpPr>
        <dsp:cNvPr id="0" name=""/>
        <dsp:cNvSpPr/>
      </dsp:nvSpPr>
      <dsp:spPr>
        <a:xfrm rot="12901929">
          <a:off x="1351500" y="1855051"/>
          <a:ext cx="341626" cy="45520"/>
        </a:xfrm>
        <a:custGeom>
          <a:avLst/>
          <a:gdLst/>
          <a:ahLst/>
          <a:cxnLst/>
          <a:rect l="0" t="0" r="0" b="0"/>
          <a:pathLst>
            <a:path>
              <a:moveTo>
                <a:pt x="0" y="22760"/>
              </a:moveTo>
              <a:lnTo>
                <a:pt x="341626" y="2276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dirty="0">
            <a:solidFill>
              <a:srgbClr val="002060"/>
            </a:solidFill>
          </a:endParaRPr>
        </a:p>
      </dsp:txBody>
      <dsp:txXfrm rot="10800000">
        <a:off x="1513772" y="1869270"/>
        <a:ext cx="17081" cy="17081"/>
      </dsp:txXfrm>
    </dsp:sp>
    <dsp:sp modelId="{928DDDFD-0480-4280-B2E1-7E9ABC1FB6F8}">
      <dsp:nvSpPr>
        <dsp:cNvPr id="0" name=""/>
        <dsp:cNvSpPr/>
      </dsp:nvSpPr>
      <dsp:spPr>
        <a:xfrm>
          <a:off x="295913" y="839460"/>
          <a:ext cx="1194760" cy="119476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2060"/>
              </a:solidFill>
            </a:rPr>
            <a:t>Medicine</a:t>
          </a:r>
        </a:p>
        <a:p>
          <a:pPr lvl="0" algn="ctr" defTabSz="711200">
            <a:lnSpc>
              <a:spcPct val="90000"/>
            </a:lnSpc>
            <a:spcBef>
              <a:spcPct val="0"/>
            </a:spcBef>
            <a:spcAft>
              <a:spcPct val="35000"/>
            </a:spcAft>
          </a:pPr>
          <a:r>
            <a:rPr lang="en-US" sz="1600" kern="1200" dirty="0" smtClean="0">
              <a:solidFill>
                <a:srgbClr val="002060"/>
              </a:solidFill>
            </a:rPr>
            <a:t>Root for typhoid</a:t>
          </a:r>
          <a:endParaRPr lang="en-US" sz="1600" kern="1200" dirty="0">
            <a:solidFill>
              <a:srgbClr val="002060"/>
            </a:solidFill>
          </a:endParaRPr>
        </a:p>
      </dsp:txBody>
      <dsp:txXfrm>
        <a:off x="470882" y="1014429"/>
        <a:ext cx="844822" cy="84482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18B52B-CEE6-4F94-A65D-40E4A9D9A227}" type="datetimeFigureOut">
              <a:rPr lang="en-US" smtClean="0"/>
              <a:pPr/>
              <a:t>11/12/15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C77A42-0B9D-4EBE-AE2D-6A45640CB57E}" type="slidenum">
              <a:rPr lang="en-US" smtClean="0"/>
              <a:pPr/>
              <a:t>‹#›</a:t>
            </a:fld>
            <a:endParaRPr lang="en-US"/>
          </a:p>
        </p:txBody>
      </p:sp>
    </p:spTree>
    <p:extLst>
      <p:ext uri="{BB962C8B-B14F-4D97-AF65-F5344CB8AC3E}">
        <p14:creationId xmlns:p14="http://schemas.microsoft.com/office/powerpoint/2010/main" val="1521431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D4DACC-4CB8-4E0A-96B2-EE233EBADE00}" type="slidenum">
              <a:rPr lang="en-US" smtClean="0"/>
              <a:pPr/>
              <a:t>4</a:t>
            </a:fld>
            <a:endParaRPr lang="en-US" dirty="0"/>
          </a:p>
        </p:txBody>
      </p:sp>
    </p:spTree>
    <p:extLst>
      <p:ext uri="{BB962C8B-B14F-4D97-AF65-F5344CB8AC3E}">
        <p14:creationId xmlns:p14="http://schemas.microsoft.com/office/powerpoint/2010/main" val="3702137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C77A42-0B9D-4EBE-AE2D-6A45640CB57E}" type="slidenum">
              <a:rPr lang="en-US" smtClean="0"/>
              <a:pPr/>
              <a:t>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C77A42-0B9D-4EBE-AE2D-6A45640CB57E}"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C77A42-0B9D-4EBE-AE2D-6A45640CB57E}" type="slidenum">
              <a:rPr lang="en-US" smtClean="0"/>
              <a:pPr/>
              <a:t>14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C77A42-0B9D-4EBE-AE2D-6A45640CB57E}" type="slidenum">
              <a:rPr lang="en-US" smtClean="0"/>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C77A42-0B9D-4EBE-AE2D-6A45640CB57E}" type="slidenum">
              <a:rPr lang="en-US" smtClean="0"/>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C77A42-0B9D-4EBE-AE2D-6A45640CB57E}"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422660-6DF1-424C-9307-8A2085C6A200}" type="datetimeFigureOut">
              <a:rPr lang="en-US" smtClean="0"/>
              <a:pPr/>
              <a:t>11/12/15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25C7B-BA8D-4A54-9D6A-2F012279E9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422660-6DF1-424C-9307-8A2085C6A200}" type="datetimeFigureOut">
              <a:rPr lang="en-US" smtClean="0"/>
              <a:pPr/>
              <a:t>11/12/15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25C7B-BA8D-4A54-9D6A-2F012279E9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422660-6DF1-424C-9307-8A2085C6A200}" type="datetimeFigureOut">
              <a:rPr lang="en-US" smtClean="0"/>
              <a:pPr/>
              <a:t>11/12/15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25C7B-BA8D-4A54-9D6A-2F012279E9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422660-6DF1-424C-9307-8A2085C6A200}" type="datetimeFigureOut">
              <a:rPr lang="en-US" smtClean="0"/>
              <a:pPr/>
              <a:t>11/12/15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25C7B-BA8D-4A54-9D6A-2F012279E9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422660-6DF1-424C-9307-8A2085C6A200}" type="datetimeFigureOut">
              <a:rPr lang="en-US" smtClean="0"/>
              <a:pPr/>
              <a:t>11/12/15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25C7B-BA8D-4A54-9D6A-2F012279E9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422660-6DF1-424C-9307-8A2085C6A200}" type="datetimeFigureOut">
              <a:rPr lang="en-US" smtClean="0"/>
              <a:pPr/>
              <a:t>11/12/15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25C7B-BA8D-4A54-9D6A-2F012279E9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422660-6DF1-424C-9307-8A2085C6A200}" type="datetimeFigureOut">
              <a:rPr lang="en-US" smtClean="0"/>
              <a:pPr/>
              <a:t>11/12/15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25C7B-BA8D-4A54-9D6A-2F012279E9C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422660-6DF1-424C-9307-8A2085C6A200}" type="datetimeFigureOut">
              <a:rPr lang="en-US" smtClean="0"/>
              <a:pPr/>
              <a:t>11/12/15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25C7B-BA8D-4A54-9D6A-2F012279E9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422660-6DF1-424C-9307-8A2085C6A200}" type="datetimeFigureOut">
              <a:rPr lang="en-US" smtClean="0"/>
              <a:pPr/>
              <a:t>11/12/15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B25C7B-BA8D-4A54-9D6A-2F012279E9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422660-6DF1-424C-9307-8A2085C6A200}" type="datetimeFigureOut">
              <a:rPr lang="en-US" smtClean="0"/>
              <a:pPr/>
              <a:t>11/12/15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25C7B-BA8D-4A54-9D6A-2F012279E9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422660-6DF1-424C-9307-8A2085C6A200}" type="datetimeFigureOut">
              <a:rPr lang="en-US" smtClean="0"/>
              <a:pPr/>
              <a:t>11/12/15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25C7B-BA8D-4A54-9D6A-2F012279E9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22660-6DF1-424C-9307-8A2085C6A200}" type="datetimeFigureOut">
              <a:rPr lang="en-US" smtClean="0"/>
              <a:pPr/>
              <a:t>11/12/15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25C7B-BA8D-4A54-9D6A-2F012279E9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5.xml"/><Relationship Id="rId2"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5.xml"/><Relationship Id="rId2"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chart" Target="../charts/chart1.xml"/><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2.xml"/><Relationship Id="rId3" Type="http://schemas.openxmlformats.org/officeDocument/2006/relationships/chart" Target="../charts/char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jpeg"/><Relationship Id="rId7" Type="http://schemas.openxmlformats.org/officeDocument/2006/relationships/image" Target="../media/image31.jpeg"/><Relationship Id="rId1" Type="http://schemas.openxmlformats.org/officeDocument/2006/relationships/slideLayout" Target="../slideLayouts/slideLayout4.xml"/><Relationship Id="rId2"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5.jpeg"/><Relationship Id="rId3"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jpe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686800" cy="1295400"/>
          </a:xfrm>
        </p:spPr>
        <p:txBody>
          <a:bodyPr>
            <a:normAutofit/>
          </a:bodyPr>
          <a:lstStyle/>
          <a:p>
            <a:r>
              <a:rPr lang="en-US" sz="3600" b="1" dirty="0">
                <a:solidFill>
                  <a:srgbClr val="0070C0"/>
                </a:solidFill>
                <a:latin typeface="Times New Roman" pitchFamily="18" charset="0"/>
                <a:cs typeface="Times New Roman" pitchFamily="18" charset="0"/>
              </a:rPr>
              <a:t>Importance of Bamboo in </a:t>
            </a:r>
            <a:r>
              <a:rPr lang="en-US" sz="3600" b="1" dirty="0" err="1">
                <a:solidFill>
                  <a:srgbClr val="0070C0"/>
                </a:solidFill>
                <a:latin typeface="Times New Roman" pitchFamily="18" charset="0"/>
                <a:cs typeface="Times New Roman" pitchFamily="18" charset="0"/>
              </a:rPr>
              <a:t>Poors</a:t>
            </a:r>
            <a:r>
              <a:rPr lang="en-US" sz="3600" b="1" dirty="0">
                <a:solidFill>
                  <a:srgbClr val="0070C0"/>
                </a:solidFill>
                <a:latin typeface="Times New Roman" pitchFamily="18" charset="0"/>
                <a:cs typeface="Times New Roman" pitchFamily="18" charset="0"/>
              </a:rPr>
              <a:t>' Livelihood in Nepal</a:t>
            </a:r>
            <a:endParaRPr lang="en-US" sz="3600" dirty="0">
              <a:solidFill>
                <a:srgbClr val="0070C0"/>
              </a:solidFill>
              <a:latin typeface="Times New Roman" pitchFamily="18" charset="0"/>
              <a:cs typeface="Times New Roman" pitchFamily="18" charset="0"/>
            </a:endParaRPr>
          </a:p>
        </p:txBody>
      </p:sp>
      <p:sp>
        <p:nvSpPr>
          <p:cNvPr id="3" name="Subtitle 2"/>
          <p:cNvSpPr>
            <a:spLocks noGrp="1"/>
          </p:cNvSpPr>
          <p:nvPr>
            <p:ph type="subTitle" idx="1"/>
          </p:nvPr>
        </p:nvSpPr>
        <p:spPr>
          <a:xfrm>
            <a:off x="304800" y="5181600"/>
            <a:ext cx="8534400" cy="1143000"/>
          </a:xfrm>
        </p:spPr>
        <p:txBody>
          <a:bodyPr>
            <a:normAutofit lnSpcReduction="10000"/>
          </a:bodyPr>
          <a:lstStyle/>
          <a:p>
            <a:r>
              <a:rPr lang="en-US" sz="2200" b="1" dirty="0">
                <a:solidFill>
                  <a:srgbClr val="00B050"/>
                </a:solidFill>
                <a:latin typeface="Times New Roman" pitchFamily="18" charset="0"/>
                <a:cs typeface="Times New Roman" pitchFamily="18" charset="0"/>
              </a:rPr>
              <a:t>Ms. Mathura </a:t>
            </a:r>
            <a:r>
              <a:rPr lang="en-US" sz="2200" b="1" dirty="0" err="1" smtClean="0">
                <a:solidFill>
                  <a:srgbClr val="00B050"/>
                </a:solidFill>
                <a:latin typeface="Times New Roman" pitchFamily="18" charset="0"/>
                <a:cs typeface="Times New Roman" pitchFamily="18" charset="0"/>
              </a:rPr>
              <a:t>Khanal</a:t>
            </a:r>
            <a:endParaRPr lang="en-US" sz="2200" b="1" dirty="0" smtClean="0">
              <a:solidFill>
                <a:srgbClr val="00B050"/>
              </a:solidFill>
              <a:latin typeface="Times New Roman" pitchFamily="18" charset="0"/>
              <a:cs typeface="Times New Roman" pitchFamily="18" charset="0"/>
            </a:endParaRPr>
          </a:p>
          <a:p>
            <a:r>
              <a:rPr lang="en-US" sz="2200" b="1" dirty="0" smtClean="0">
                <a:solidFill>
                  <a:srgbClr val="00B050"/>
                </a:solidFill>
                <a:latin typeface="Times New Roman" pitchFamily="18" charset="0"/>
                <a:cs typeface="Times New Roman" pitchFamily="18" charset="0"/>
              </a:rPr>
              <a:t>Expert-</a:t>
            </a:r>
            <a:r>
              <a:rPr lang="en-US" sz="2200" b="1" dirty="0" err="1" smtClean="0">
                <a:solidFill>
                  <a:srgbClr val="00B050"/>
                </a:solidFill>
                <a:latin typeface="Times New Roman" pitchFamily="18" charset="0"/>
                <a:cs typeface="Times New Roman" pitchFamily="18" charset="0"/>
              </a:rPr>
              <a:t>GESI</a:t>
            </a:r>
            <a:r>
              <a:rPr lang="en-US" sz="2200" b="1" dirty="0" smtClean="0">
                <a:solidFill>
                  <a:srgbClr val="00B050"/>
                </a:solidFill>
                <a:latin typeface="Times New Roman" pitchFamily="18" charset="0"/>
                <a:cs typeface="Times New Roman" pitchFamily="18" charset="0"/>
              </a:rPr>
              <a:t>, </a:t>
            </a:r>
            <a:r>
              <a:rPr lang="en-US" sz="2200" b="1" dirty="0">
                <a:solidFill>
                  <a:srgbClr val="00B050"/>
                </a:solidFill>
                <a:latin typeface="Times New Roman" pitchFamily="18" charset="0"/>
                <a:cs typeface="Times New Roman" pitchFamily="18" charset="0"/>
              </a:rPr>
              <a:t>Governance and Livelihood </a:t>
            </a:r>
            <a:endParaRPr lang="en-US" sz="2200" dirty="0">
              <a:solidFill>
                <a:srgbClr val="00B050"/>
              </a:solidFill>
              <a:latin typeface="Times New Roman" pitchFamily="18" charset="0"/>
              <a:cs typeface="Times New Roman" pitchFamily="18" charset="0"/>
            </a:endParaRPr>
          </a:p>
          <a:p>
            <a:r>
              <a:rPr lang="en-US" sz="2200" b="1" dirty="0">
                <a:solidFill>
                  <a:srgbClr val="00B050"/>
                </a:solidFill>
                <a:latin typeface="Times New Roman" pitchFamily="18" charset="0"/>
                <a:cs typeface="Times New Roman" pitchFamily="18" charset="0"/>
              </a:rPr>
              <a:t>Rural Reconstruction </a:t>
            </a:r>
            <a:r>
              <a:rPr lang="en-US" sz="2200" b="1" dirty="0" smtClean="0">
                <a:solidFill>
                  <a:srgbClr val="00B050"/>
                </a:solidFill>
                <a:latin typeface="Times New Roman" pitchFamily="18" charset="0"/>
                <a:cs typeface="Times New Roman" pitchFamily="18" charset="0"/>
              </a:rPr>
              <a:t>Nepal/Multi Stakeholder Forestry Program</a:t>
            </a:r>
            <a:endParaRPr lang="en-US" sz="2200" dirty="0">
              <a:solidFill>
                <a:srgbClr val="00B050"/>
              </a:solidFill>
              <a:latin typeface="Times New Roman" pitchFamily="18" charset="0"/>
              <a:cs typeface="Times New Roman" pitchFamily="18" charset="0"/>
            </a:endParaRPr>
          </a:p>
          <a:p>
            <a:endParaRPr lang="en-US" dirty="0"/>
          </a:p>
        </p:txBody>
      </p:sp>
      <p:pic>
        <p:nvPicPr>
          <p:cNvPr id="4" name="Picture 3" descr="C:\Users\user\Desktop\IMG_0447.JPG"/>
          <p:cNvPicPr/>
          <p:nvPr/>
        </p:nvPicPr>
        <p:blipFill>
          <a:blip r:embed="rId2"/>
          <a:srcRect/>
          <a:stretch>
            <a:fillRect/>
          </a:stretch>
        </p:blipFill>
        <p:spPr bwMode="auto">
          <a:xfrm>
            <a:off x="4724400" y="1981200"/>
            <a:ext cx="3352800" cy="2514600"/>
          </a:xfrm>
          <a:prstGeom prst="rect">
            <a:avLst/>
          </a:prstGeom>
          <a:noFill/>
          <a:ln w="9525">
            <a:noFill/>
            <a:miter lim="800000"/>
            <a:headEnd/>
            <a:tailEnd/>
          </a:ln>
        </p:spPr>
      </p:pic>
      <p:pic>
        <p:nvPicPr>
          <p:cNvPr id="5" name="Picture 4"/>
          <p:cNvPicPr/>
          <p:nvPr/>
        </p:nvPicPr>
        <p:blipFill>
          <a:blip r:embed="rId3"/>
          <a:srcRect/>
          <a:stretch>
            <a:fillRect/>
          </a:stretch>
        </p:blipFill>
        <p:spPr bwMode="auto">
          <a:xfrm>
            <a:off x="1295400" y="1981200"/>
            <a:ext cx="3352800" cy="2438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b="1" dirty="0" smtClean="0">
                <a:solidFill>
                  <a:srgbClr val="7030A0"/>
                </a:solidFill>
              </a:rPr>
              <a:t>Findings of the Research</a:t>
            </a:r>
            <a:endParaRPr lang="en-US" sz="3200" b="1" dirty="0">
              <a:solidFill>
                <a:srgbClr val="7030A0"/>
              </a:solidFill>
            </a:endParaRPr>
          </a:p>
        </p:txBody>
      </p:sp>
      <p:sp>
        <p:nvSpPr>
          <p:cNvPr id="3" name="Content Placeholder 2"/>
          <p:cNvSpPr>
            <a:spLocks noGrp="1"/>
          </p:cNvSpPr>
          <p:nvPr>
            <p:ph idx="1"/>
          </p:nvPr>
        </p:nvSpPr>
        <p:spPr>
          <a:xfrm>
            <a:off x="457200" y="1371600"/>
            <a:ext cx="8077200" cy="5029200"/>
          </a:xfrm>
        </p:spPr>
        <p:txBody>
          <a:bodyPr>
            <a:normAutofit/>
          </a:bodyPr>
          <a:lstStyle/>
          <a:p>
            <a:pPr algn="just"/>
            <a:r>
              <a:rPr lang="en-US" sz="2400" b="1" dirty="0" smtClean="0">
                <a:solidFill>
                  <a:srgbClr val="0070C0"/>
                </a:solidFill>
              </a:rPr>
              <a:t>Types of Bamboo  in the  study area.</a:t>
            </a:r>
          </a:p>
          <a:p>
            <a:pPr algn="just"/>
            <a:endParaRPr lang="en-US" sz="2400" b="1" dirty="0" smtClean="0">
              <a:solidFill>
                <a:srgbClr val="0070C0"/>
              </a:solidFill>
            </a:endParaRPr>
          </a:p>
          <a:p>
            <a:pPr algn="just"/>
            <a:r>
              <a:rPr lang="en-US" sz="2400" b="1" dirty="0" smtClean="0">
                <a:solidFill>
                  <a:srgbClr val="0070C0"/>
                </a:solidFill>
              </a:rPr>
              <a:t> Male and Female Involvement in  Bamboo business.</a:t>
            </a:r>
          </a:p>
          <a:p>
            <a:pPr algn="just"/>
            <a:endParaRPr lang="en-US" sz="2400" b="1" dirty="0" smtClean="0">
              <a:solidFill>
                <a:srgbClr val="0070C0"/>
              </a:solidFill>
            </a:endParaRPr>
          </a:p>
          <a:p>
            <a:pPr algn="just"/>
            <a:r>
              <a:rPr lang="en-US" sz="2400" b="1" dirty="0" smtClean="0">
                <a:solidFill>
                  <a:srgbClr val="0070C0"/>
                </a:solidFill>
              </a:rPr>
              <a:t>Caste based involvement in bamboo entrepreneur </a:t>
            </a:r>
          </a:p>
          <a:p>
            <a:pPr algn="just"/>
            <a:endParaRPr lang="en-US" sz="2400" b="1" dirty="0" smtClean="0">
              <a:solidFill>
                <a:srgbClr val="0070C0"/>
              </a:solidFill>
            </a:endParaRPr>
          </a:p>
          <a:p>
            <a:pPr algn="just"/>
            <a:r>
              <a:rPr lang="en-US" sz="2400" b="1" dirty="0" smtClean="0">
                <a:solidFill>
                  <a:srgbClr val="0070C0"/>
                </a:solidFill>
              </a:rPr>
              <a:t>How poor get benefits  from Bamboo</a:t>
            </a:r>
          </a:p>
          <a:p>
            <a:pPr algn="just">
              <a:buNone/>
            </a:pPr>
            <a:endParaRPr lang="en-US" sz="2400" b="1" dirty="0" smtClean="0">
              <a:solidFill>
                <a:srgbClr val="0070C0"/>
              </a:solidFill>
            </a:endParaRPr>
          </a:p>
          <a:p>
            <a:pPr algn="just"/>
            <a:r>
              <a:rPr lang="en-US" sz="2400" b="1" dirty="0" smtClean="0">
                <a:solidFill>
                  <a:srgbClr val="0070C0"/>
                </a:solidFill>
              </a:rPr>
              <a:t>Income from Bamboo</a:t>
            </a:r>
          </a:p>
          <a:p>
            <a:pPr algn="just"/>
            <a:endParaRPr lang="en-US" sz="2400" b="1" dirty="0" smtClean="0">
              <a:solidFill>
                <a:srgbClr val="0070C0"/>
              </a:solidFill>
            </a:endParaRPr>
          </a:p>
          <a:p>
            <a:pPr algn="just"/>
            <a:r>
              <a:rPr lang="en-US" sz="2400" b="1" dirty="0" smtClean="0">
                <a:solidFill>
                  <a:srgbClr val="0070C0"/>
                </a:solidFill>
              </a:rPr>
              <a:t>Attraction and Potentiality Bamboo</a:t>
            </a:r>
            <a:r>
              <a:rPr lang="en-US" sz="2400" b="1" i="1" dirty="0" smtClean="0">
                <a:solidFill>
                  <a:srgbClr val="0070C0"/>
                </a:solidFill>
              </a:rPr>
              <a:t>.</a:t>
            </a:r>
          </a:p>
          <a:p>
            <a:pPr algn="just"/>
            <a:endParaRPr lang="en-US" sz="2400" b="1" dirty="0" smtClean="0">
              <a:solidFill>
                <a:srgbClr val="0070C0"/>
              </a:solidFill>
            </a:endParaRPr>
          </a:p>
          <a:p>
            <a:endParaRPr lang="en-US" sz="2400" dirty="0" smtClean="0"/>
          </a:p>
          <a:p>
            <a:endParaRPr lang="en-US" sz="2400" dirty="0" smtClean="0"/>
          </a:p>
          <a:p>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Bamboo Available  in </a:t>
            </a:r>
            <a:r>
              <a:rPr lang="en-US" sz="3200" dirty="0" err="1" smtClean="0">
                <a:latin typeface="Times New Roman" pitchFamily="18" charset="0"/>
                <a:cs typeface="Times New Roman" pitchFamily="18" charset="0"/>
              </a:rPr>
              <a:t>Khoshihill</a:t>
            </a:r>
            <a:endParaRPr lang="en-US" sz="3200" dirty="0">
              <a:latin typeface="Times New Roman" pitchFamily="18" charset="0"/>
              <a:cs typeface="Times New Roman" pitchFamily="18" charset="0"/>
            </a:endParaRPr>
          </a:p>
        </p:txBody>
      </p:sp>
      <p:sp>
        <p:nvSpPr>
          <p:cNvPr id="3" name="Text Placeholder 2"/>
          <p:cNvSpPr>
            <a:spLocks noGrp="1"/>
          </p:cNvSpPr>
          <p:nvPr>
            <p:ph type="body" idx="1"/>
          </p:nvPr>
        </p:nvSpPr>
        <p:spPr>
          <a:xfrm>
            <a:off x="457200" y="5410200"/>
            <a:ext cx="2590800" cy="487362"/>
          </a:xfrm>
        </p:spPr>
        <p:txBody>
          <a:bodyPr/>
          <a:lstStyle/>
          <a:p>
            <a:r>
              <a:rPr lang="en-US" i="1" dirty="0" err="1" smtClean="0"/>
              <a:t>Bambusa</a:t>
            </a:r>
            <a:r>
              <a:rPr lang="en-US" i="1" dirty="0" smtClean="0"/>
              <a:t> </a:t>
            </a:r>
            <a:r>
              <a:rPr lang="en-US" i="1" dirty="0" err="1" smtClean="0"/>
              <a:t>balcooa</a:t>
            </a:r>
            <a:endParaRPr lang="en-US" dirty="0"/>
          </a:p>
        </p:txBody>
      </p:sp>
      <p:pic>
        <p:nvPicPr>
          <p:cNvPr id="1026" name="Picture 2"/>
          <p:cNvPicPr>
            <a:picLocks noGrp="1" noChangeAspect="1" noChangeArrowheads="1"/>
          </p:cNvPicPr>
          <p:nvPr>
            <p:ph sz="half" idx="2"/>
          </p:nvPr>
        </p:nvPicPr>
        <p:blipFill>
          <a:blip r:embed="rId3" cstate="print"/>
          <a:srcRect/>
          <a:stretch>
            <a:fillRect/>
          </a:stretch>
        </p:blipFill>
        <p:spPr bwMode="auto">
          <a:xfrm>
            <a:off x="152400" y="1600200"/>
            <a:ext cx="4495800" cy="3886200"/>
          </a:xfrm>
          <a:prstGeom prst="rect">
            <a:avLst/>
          </a:prstGeom>
          <a:noFill/>
          <a:ln w="9525">
            <a:noFill/>
            <a:miter lim="800000"/>
            <a:headEnd/>
            <a:tailEnd/>
          </a:ln>
          <a:effectLst/>
        </p:spPr>
      </p:pic>
      <p:sp>
        <p:nvSpPr>
          <p:cNvPr id="5" name="Text Placeholder 4"/>
          <p:cNvSpPr>
            <a:spLocks noGrp="1"/>
          </p:cNvSpPr>
          <p:nvPr>
            <p:ph type="body" sz="quarter" idx="3"/>
          </p:nvPr>
        </p:nvSpPr>
        <p:spPr>
          <a:xfrm>
            <a:off x="4876800" y="5562600"/>
            <a:ext cx="3733800" cy="457200"/>
          </a:xfrm>
        </p:spPr>
        <p:txBody>
          <a:bodyPr>
            <a:normAutofit/>
          </a:bodyPr>
          <a:lstStyle/>
          <a:p>
            <a:r>
              <a:rPr lang="en-US" i="1" dirty="0" err="1" smtClean="0"/>
              <a:t>Dendrocalamus</a:t>
            </a:r>
            <a:r>
              <a:rPr lang="en-US" i="1" dirty="0" smtClean="0"/>
              <a:t> </a:t>
            </a:r>
            <a:r>
              <a:rPr lang="en-US" i="1" dirty="0" err="1" smtClean="0"/>
              <a:t>hookerii</a:t>
            </a:r>
            <a:endParaRPr lang="en-US" dirty="0" smtClean="0"/>
          </a:p>
        </p:txBody>
      </p:sp>
      <p:pic>
        <p:nvPicPr>
          <p:cNvPr id="8" name="Content Placeholder 7" descr="C:\Users\hp\Desktop\DCIM\100OLYMP\P1010006.JPG"/>
          <p:cNvPicPr>
            <a:picLocks noGrp="1"/>
          </p:cNvPicPr>
          <p:nvPr>
            <p:ph sz="quarter" idx="4"/>
          </p:nvPr>
        </p:nvPicPr>
        <p:blipFill>
          <a:blip r:embed="rId4" cstate="print"/>
          <a:srcRect/>
          <a:stretch>
            <a:fillRect/>
          </a:stretch>
        </p:blipFill>
        <p:spPr bwMode="auto">
          <a:xfrm>
            <a:off x="4724401" y="1600200"/>
            <a:ext cx="3962400" cy="3962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5943600"/>
            <a:ext cx="4040188" cy="369887"/>
          </a:xfrm>
        </p:spPr>
        <p:txBody>
          <a:bodyPr>
            <a:normAutofit fontScale="92500" lnSpcReduction="20000"/>
          </a:bodyPr>
          <a:lstStyle/>
          <a:p>
            <a:r>
              <a:rPr lang="en-US" i="1" dirty="0" err="1" smtClean="0"/>
              <a:t>Arundinari</a:t>
            </a:r>
            <a:r>
              <a:rPr lang="en-US" i="1" dirty="0" smtClean="0"/>
              <a:t> </a:t>
            </a:r>
            <a:r>
              <a:rPr lang="en-US" i="1" dirty="0" err="1" smtClean="0"/>
              <a:t>intermedia</a:t>
            </a:r>
            <a:endParaRPr lang="en-US" dirty="0"/>
          </a:p>
        </p:txBody>
      </p:sp>
      <p:pic>
        <p:nvPicPr>
          <p:cNvPr id="7" name="Content Placeholder 6" descr="C:\Users\hp\Desktop\100OLYMP\P1010078.JPG"/>
          <p:cNvPicPr>
            <a:picLocks noGrp="1"/>
          </p:cNvPicPr>
          <p:nvPr>
            <p:ph sz="half" idx="2"/>
          </p:nvPr>
        </p:nvPicPr>
        <p:blipFill>
          <a:blip r:embed="rId2" cstate="print"/>
          <a:srcRect/>
          <a:stretch>
            <a:fillRect/>
          </a:stretch>
        </p:blipFill>
        <p:spPr bwMode="auto">
          <a:xfrm>
            <a:off x="381000" y="3200400"/>
            <a:ext cx="3810000" cy="2438400"/>
          </a:xfrm>
          <a:prstGeom prst="rect">
            <a:avLst/>
          </a:prstGeom>
          <a:noFill/>
          <a:ln w="9525">
            <a:noFill/>
            <a:miter lim="800000"/>
            <a:headEnd/>
            <a:tailEnd/>
          </a:ln>
        </p:spPr>
      </p:pic>
      <p:sp>
        <p:nvSpPr>
          <p:cNvPr id="5" name="Text Placeholder 4"/>
          <p:cNvSpPr>
            <a:spLocks noGrp="1"/>
          </p:cNvSpPr>
          <p:nvPr>
            <p:ph type="body" sz="quarter" idx="3"/>
          </p:nvPr>
        </p:nvSpPr>
        <p:spPr>
          <a:xfrm>
            <a:off x="4953000" y="5562600"/>
            <a:ext cx="3657600" cy="533400"/>
          </a:xfrm>
        </p:spPr>
        <p:txBody>
          <a:bodyPr>
            <a:normAutofit/>
          </a:bodyPr>
          <a:lstStyle/>
          <a:p>
            <a:r>
              <a:rPr lang="en-US" i="1" dirty="0" err="1" smtClean="0"/>
              <a:t>Dendrocalamus</a:t>
            </a:r>
            <a:r>
              <a:rPr lang="en-US" i="1" dirty="0" smtClean="0"/>
              <a:t>  </a:t>
            </a:r>
            <a:r>
              <a:rPr lang="en-US" i="1" dirty="0" err="1" smtClean="0"/>
              <a:t>hamiltonii</a:t>
            </a:r>
            <a:endParaRPr lang="en-US" dirty="0"/>
          </a:p>
        </p:txBody>
      </p:sp>
      <p:pic>
        <p:nvPicPr>
          <p:cNvPr id="8" name="Content Placeholder 7" descr="C:\Users\hp\Desktop\100OLYMP\P1010080.JPG"/>
          <p:cNvPicPr>
            <a:picLocks noGrp="1"/>
          </p:cNvPicPr>
          <p:nvPr>
            <p:ph sz="quarter" idx="4"/>
          </p:nvPr>
        </p:nvPicPr>
        <p:blipFill>
          <a:blip r:embed="rId3" cstate="print"/>
          <a:srcRect/>
          <a:stretch>
            <a:fillRect/>
          </a:stretch>
        </p:blipFill>
        <p:spPr bwMode="auto">
          <a:xfrm>
            <a:off x="4343400" y="762000"/>
            <a:ext cx="4343400" cy="4868877"/>
          </a:xfrm>
          <a:prstGeom prst="rect">
            <a:avLst/>
          </a:prstGeom>
          <a:noFill/>
          <a:ln w="9525">
            <a:noFill/>
            <a:miter lim="800000"/>
            <a:headEnd/>
            <a:tailEnd/>
          </a:ln>
        </p:spPr>
      </p:pic>
      <p:pic>
        <p:nvPicPr>
          <p:cNvPr id="6" name="Picture 5" descr="C:\Users\hp\Desktop\Private File\Travelled\DAS Cluster visited\DSC06016.JPG"/>
          <p:cNvPicPr/>
          <p:nvPr/>
        </p:nvPicPr>
        <p:blipFill>
          <a:blip r:embed="rId4" cstate="print"/>
          <a:srcRect/>
          <a:stretch>
            <a:fillRect/>
          </a:stretch>
        </p:blipFill>
        <p:spPr bwMode="auto">
          <a:xfrm>
            <a:off x="381000" y="533400"/>
            <a:ext cx="3810000" cy="2590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0600" y="6324600"/>
            <a:ext cx="2514600" cy="304800"/>
          </a:xfrm>
        </p:spPr>
        <p:txBody>
          <a:bodyPr>
            <a:normAutofit fontScale="70000" lnSpcReduction="20000"/>
          </a:bodyPr>
          <a:lstStyle/>
          <a:p>
            <a:r>
              <a:rPr lang="en-US" i="1" dirty="0" err="1" smtClean="0"/>
              <a:t>Dendrocalamus</a:t>
            </a:r>
            <a:r>
              <a:rPr lang="en-US" i="1" dirty="0" smtClean="0"/>
              <a:t> </a:t>
            </a:r>
            <a:r>
              <a:rPr lang="en-US" i="1" dirty="0" err="1" smtClean="0"/>
              <a:t>patellaris</a:t>
            </a:r>
            <a:endParaRPr lang="en-US" dirty="0"/>
          </a:p>
        </p:txBody>
      </p:sp>
      <p:pic>
        <p:nvPicPr>
          <p:cNvPr id="7" name="Content Placeholder 6" descr="C:\Users\hp\Desktop\DCIM\100OLYMP\P1010008.JPG"/>
          <p:cNvPicPr>
            <a:picLocks noGrp="1"/>
          </p:cNvPicPr>
          <p:nvPr>
            <p:ph sz="half" idx="2"/>
          </p:nvPr>
        </p:nvPicPr>
        <p:blipFill>
          <a:blip r:embed="rId2" cstate="print"/>
          <a:srcRect/>
          <a:stretch>
            <a:fillRect/>
          </a:stretch>
        </p:blipFill>
        <p:spPr bwMode="auto">
          <a:xfrm>
            <a:off x="609600" y="3733800"/>
            <a:ext cx="3810000" cy="2666999"/>
          </a:xfrm>
          <a:prstGeom prst="rect">
            <a:avLst/>
          </a:prstGeom>
          <a:noFill/>
          <a:ln w="9525">
            <a:noFill/>
            <a:miter lim="800000"/>
            <a:headEnd/>
            <a:tailEnd/>
          </a:ln>
        </p:spPr>
      </p:pic>
      <p:pic>
        <p:nvPicPr>
          <p:cNvPr id="8" name="Content Placeholder 7" descr="D:\Private files\Bamboo\Baamboo Photoes\P1010055.JPG"/>
          <p:cNvPicPr>
            <a:picLocks noGrp="1"/>
          </p:cNvPicPr>
          <p:nvPr>
            <p:ph sz="quarter" idx="4"/>
          </p:nvPr>
        </p:nvPicPr>
        <p:blipFill>
          <a:blip r:embed="rId3" cstate="print"/>
          <a:srcRect/>
          <a:stretch>
            <a:fillRect/>
          </a:stretch>
        </p:blipFill>
        <p:spPr bwMode="auto">
          <a:xfrm>
            <a:off x="4191000" y="609600"/>
            <a:ext cx="3962400" cy="2667000"/>
          </a:xfrm>
          <a:prstGeom prst="rect">
            <a:avLst/>
          </a:prstGeom>
          <a:noFill/>
          <a:ln w="9525">
            <a:noFill/>
            <a:miter lim="800000"/>
            <a:headEnd/>
            <a:tailEnd/>
          </a:ln>
        </p:spPr>
      </p:pic>
      <p:pic>
        <p:nvPicPr>
          <p:cNvPr id="9" name="Picture 8" descr="D:\Private files\Bamboo\Baamboo Photoes\P1010051.JPG"/>
          <p:cNvPicPr/>
          <p:nvPr/>
        </p:nvPicPr>
        <p:blipFill>
          <a:blip r:embed="rId4" cstate="print"/>
          <a:srcRect/>
          <a:stretch>
            <a:fillRect/>
          </a:stretch>
        </p:blipFill>
        <p:spPr bwMode="auto">
          <a:xfrm>
            <a:off x="4572000" y="3352800"/>
            <a:ext cx="3505200" cy="2819400"/>
          </a:xfrm>
          <a:prstGeom prst="rect">
            <a:avLst/>
          </a:prstGeom>
          <a:noFill/>
          <a:ln w="9525">
            <a:noFill/>
            <a:miter lim="800000"/>
            <a:headEnd/>
            <a:tailEnd/>
          </a:ln>
        </p:spPr>
      </p:pic>
      <p:sp>
        <p:nvSpPr>
          <p:cNvPr id="10" name="Text Placeholder 9"/>
          <p:cNvSpPr>
            <a:spLocks noGrp="1"/>
          </p:cNvSpPr>
          <p:nvPr>
            <p:ph type="body" sz="quarter" idx="3"/>
          </p:nvPr>
        </p:nvSpPr>
        <p:spPr>
          <a:xfrm>
            <a:off x="4495800" y="6096000"/>
            <a:ext cx="4114800" cy="533400"/>
          </a:xfrm>
        </p:spPr>
        <p:txBody>
          <a:bodyPr>
            <a:normAutofit fontScale="32500" lnSpcReduction="20000"/>
          </a:bodyPr>
          <a:lstStyle/>
          <a:p>
            <a:endParaRPr lang="en-US" i="1" dirty="0" smtClean="0"/>
          </a:p>
          <a:p>
            <a:endParaRPr lang="en-US" i="1" dirty="0" smtClean="0"/>
          </a:p>
          <a:p>
            <a:r>
              <a:rPr lang="en-US" sz="4300" i="1" dirty="0" err="1" smtClean="0"/>
              <a:t>Himalayacalamus</a:t>
            </a:r>
            <a:r>
              <a:rPr lang="en-US" sz="4300" i="1" dirty="0" smtClean="0"/>
              <a:t> </a:t>
            </a:r>
            <a:r>
              <a:rPr lang="en-US" sz="4300" i="1" dirty="0" err="1" smtClean="0"/>
              <a:t>hookerianus</a:t>
            </a:r>
            <a:r>
              <a:rPr lang="en-US" sz="4300" i="1" dirty="0" smtClean="0"/>
              <a:t> –</a:t>
            </a:r>
            <a:r>
              <a:rPr lang="en-US" sz="4300" i="1" dirty="0" err="1" smtClean="0"/>
              <a:t>Pareng</a:t>
            </a:r>
            <a:r>
              <a:rPr lang="en-US" sz="4300" i="1" dirty="0" smtClean="0"/>
              <a:t> /Padang</a:t>
            </a:r>
            <a:endParaRPr lang="en-US" sz="4300" dirty="0" smtClean="0"/>
          </a:p>
          <a:p>
            <a:endParaRPr lang="en-US" dirty="0"/>
          </a:p>
        </p:txBody>
      </p:sp>
      <p:pic>
        <p:nvPicPr>
          <p:cNvPr id="13" name="Picture 12" descr="C:\Users\hp\Desktop\Private File\Travelled\DAS Cluster visited\DSC05934.JPG"/>
          <p:cNvPicPr/>
          <p:nvPr/>
        </p:nvPicPr>
        <p:blipFill>
          <a:blip r:embed="rId5" cstate="print"/>
          <a:srcRect/>
          <a:stretch>
            <a:fillRect/>
          </a:stretch>
        </p:blipFill>
        <p:spPr bwMode="auto">
          <a:xfrm>
            <a:off x="990600" y="152400"/>
            <a:ext cx="3048000" cy="3352800"/>
          </a:xfrm>
          <a:prstGeom prst="rect">
            <a:avLst/>
          </a:prstGeom>
          <a:noFill/>
          <a:ln w="9525">
            <a:noFill/>
            <a:miter lim="800000"/>
            <a:headEnd/>
            <a:tailEnd/>
          </a:ln>
        </p:spPr>
      </p:pic>
      <p:sp>
        <p:nvSpPr>
          <p:cNvPr id="12289" name="Rectangle 1"/>
          <p:cNvSpPr>
            <a:spLocks noChangeArrowheads="1"/>
          </p:cNvSpPr>
          <p:nvPr/>
        </p:nvSpPr>
        <p:spPr bwMode="auto">
          <a:xfrm>
            <a:off x="1600200" y="3429000"/>
            <a:ext cx="23622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effectLst/>
                <a:latin typeface="Calibri" pitchFamily="34" charset="0"/>
                <a:ea typeface="Calibri" pitchFamily="34" charset="0"/>
                <a:cs typeface="Times New Roman" pitchFamily="18" charset="0"/>
              </a:rPr>
              <a:t>Yushania</a:t>
            </a:r>
            <a:r>
              <a:rPr kumimoji="0" lang="en-US" sz="1400" b="1" i="0" u="none" strike="noStrike" cap="none" normalizeH="0" baseline="0" dirty="0" smtClean="0">
                <a:ln>
                  <a:noFill/>
                </a:ln>
                <a:effectLst/>
                <a:latin typeface="Calibri" pitchFamily="34" charset="0"/>
                <a:ea typeface="Calibri" pitchFamily="34" charset="0"/>
                <a:cs typeface="Times New Roman" pitchFamily="18" charset="0"/>
              </a:rPr>
              <a:t> </a:t>
            </a:r>
            <a:r>
              <a:rPr kumimoji="0" lang="en-US" sz="1400" b="1" i="0" u="none" strike="noStrike" cap="none" normalizeH="0" baseline="0" dirty="0" err="1" smtClean="0">
                <a:ln>
                  <a:noFill/>
                </a:ln>
                <a:effectLst/>
                <a:latin typeface="Calibri" pitchFamily="34" charset="0"/>
                <a:ea typeface="Calibri" pitchFamily="34" charset="0"/>
                <a:cs typeface="Times New Roman" pitchFamily="18" charset="0"/>
              </a:rPr>
              <a:t>maling</a:t>
            </a:r>
            <a:endParaRPr kumimoji="0" lang="en-US" sz="14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b="1" dirty="0" smtClean="0">
                <a:latin typeface="Times New Roman" pitchFamily="18" charset="0"/>
                <a:cs typeface="Times New Roman" pitchFamily="18" charset="0"/>
              </a:rPr>
              <a:t>Utilization of Bamboo</a:t>
            </a:r>
            <a:endParaRPr lang="en-US" sz="2800" dirty="0"/>
          </a:p>
        </p:txBody>
      </p:sp>
      <p:graphicFrame>
        <p:nvGraphicFramePr>
          <p:cNvPr id="5" name="Picture Placeholder 4"/>
          <p:cNvGraphicFramePr>
            <a:graphicFrameLocks noGrp="1"/>
          </p:cNvGraphicFramePr>
          <p:nvPr>
            <p:ph sz="half" idx="1"/>
          </p:nvPr>
        </p:nvGraphicFramePr>
        <p:xfrm>
          <a:off x="304800" y="1371600"/>
          <a:ext cx="4724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3"/>
          <p:cNvGraphicFramePr>
            <a:graphicFrameLocks noGrp="1"/>
          </p:cNvGraphicFramePr>
          <p:nvPr>
            <p:ph sz="half" idx="2"/>
          </p:nvPr>
        </p:nvGraphicFramePr>
        <p:xfrm>
          <a:off x="4648200" y="1371600"/>
          <a:ext cx="4343400" cy="4754563"/>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066800"/>
          </a:xfrm>
        </p:spPr>
        <p:txBody>
          <a:bodyPr>
            <a:normAutofit fontScale="90000"/>
          </a:bodyPr>
          <a:lstStyle/>
          <a:p>
            <a:r>
              <a:rPr lang="en-US" sz="3100" b="1" dirty="0" smtClean="0"/>
              <a:t>Involvement in Bamboo Enterprise</a:t>
            </a:r>
            <a:r>
              <a:rPr lang="en-US" dirty="0" smtClean="0"/>
              <a:t/>
            </a:r>
            <a:br>
              <a:rPr lang="en-US" dirty="0" smtClean="0"/>
            </a:br>
            <a:endParaRPr lang="en-US" dirty="0"/>
          </a:p>
        </p:txBody>
      </p:sp>
      <p:graphicFrame>
        <p:nvGraphicFramePr>
          <p:cNvPr id="5" name="Content Placeholder 4"/>
          <p:cNvGraphicFramePr>
            <a:graphicFrameLocks noGrp="1"/>
          </p:cNvGraphicFramePr>
          <p:nvPr>
            <p:ph sz="half" idx="1"/>
          </p:nvPr>
        </p:nvGraphicFramePr>
        <p:xfrm>
          <a:off x="457200" y="1600201"/>
          <a:ext cx="3733800" cy="41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half" idx="2"/>
          </p:nvPr>
        </p:nvGraphicFramePr>
        <p:xfrm>
          <a:off x="4876800" y="1600201"/>
          <a:ext cx="3810000" cy="3886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3200" b="1" dirty="0" smtClean="0"/>
              <a:t>Caste and Poverty</a:t>
            </a:r>
            <a:r>
              <a:rPr lang="en-US" sz="3200" dirty="0" smtClean="0"/>
              <a:t/>
            </a:r>
            <a:br>
              <a:rPr lang="en-US" sz="3200" dirty="0" smtClean="0"/>
            </a:br>
            <a:endParaRPr lang="en-US" sz="3200" dirty="0"/>
          </a:p>
        </p:txBody>
      </p:sp>
      <p:sp>
        <p:nvSpPr>
          <p:cNvPr id="3" name="Content Placeholder 2"/>
          <p:cNvSpPr>
            <a:spLocks noGrp="1"/>
          </p:cNvSpPr>
          <p:nvPr>
            <p:ph idx="1"/>
          </p:nvPr>
        </p:nvSpPr>
        <p:spPr>
          <a:xfrm>
            <a:off x="228600" y="990600"/>
            <a:ext cx="8763000" cy="5486400"/>
          </a:xfrm>
        </p:spPr>
        <p:txBody>
          <a:bodyPr>
            <a:noAutofit/>
          </a:bodyPr>
          <a:lstStyle/>
          <a:p>
            <a:pPr algn="just"/>
            <a:r>
              <a:rPr lang="en-US" sz="2000" dirty="0" smtClean="0">
                <a:solidFill>
                  <a:srgbClr val="7030A0"/>
                </a:solidFill>
                <a:latin typeface="Times New Roman" pitchFamily="18" charset="0"/>
                <a:cs typeface="Times New Roman" pitchFamily="18" charset="0"/>
              </a:rPr>
              <a:t>Poor, Ethnic community and </a:t>
            </a:r>
            <a:r>
              <a:rPr lang="en-US" sz="2000" dirty="0" err="1" smtClean="0">
                <a:solidFill>
                  <a:srgbClr val="7030A0"/>
                </a:solidFill>
                <a:latin typeface="Times New Roman" pitchFamily="18" charset="0"/>
                <a:cs typeface="Times New Roman" pitchFamily="18" charset="0"/>
              </a:rPr>
              <a:t>Dalits</a:t>
            </a:r>
            <a:r>
              <a:rPr lang="en-US" sz="2000" dirty="0" smtClean="0">
                <a:solidFill>
                  <a:srgbClr val="7030A0"/>
                </a:solidFill>
                <a:latin typeface="Times New Roman" pitchFamily="18" charset="0"/>
                <a:cs typeface="Times New Roman" pitchFamily="18" charset="0"/>
              </a:rPr>
              <a:t> have insufficient land for bamboo plantation.</a:t>
            </a:r>
          </a:p>
          <a:p>
            <a:pPr algn="just"/>
            <a:r>
              <a:rPr lang="en-US" sz="2000" dirty="0" smtClean="0">
                <a:solidFill>
                  <a:srgbClr val="7030A0"/>
                </a:solidFill>
                <a:latin typeface="Times New Roman" pitchFamily="18" charset="0"/>
                <a:cs typeface="Times New Roman" pitchFamily="18" charset="0"/>
              </a:rPr>
              <a:t>Their houses were found made by bamboo.</a:t>
            </a:r>
          </a:p>
          <a:p>
            <a:pPr algn="just"/>
            <a:endParaRPr lang="en-US" sz="2000" dirty="0" smtClean="0">
              <a:solidFill>
                <a:srgbClr val="7030A0"/>
              </a:solidFill>
              <a:latin typeface="Times New Roman" pitchFamily="18" charset="0"/>
              <a:cs typeface="Times New Roman" pitchFamily="18" charset="0"/>
            </a:endParaRPr>
          </a:p>
          <a:p>
            <a:pPr algn="just"/>
            <a:r>
              <a:rPr lang="en-US" sz="2000" dirty="0" smtClean="0">
                <a:solidFill>
                  <a:srgbClr val="7030A0"/>
                </a:solidFill>
                <a:latin typeface="Times New Roman" pitchFamily="18" charset="0"/>
                <a:cs typeface="Times New Roman" pitchFamily="18" charset="0"/>
              </a:rPr>
              <a:t>They have indigenous knowledge and skills to weave bamboo craft.</a:t>
            </a:r>
          </a:p>
          <a:p>
            <a:pPr algn="just"/>
            <a:endParaRPr lang="en-US" sz="2000" dirty="0" smtClean="0">
              <a:solidFill>
                <a:srgbClr val="7030A0"/>
              </a:solidFill>
              <a:latin typeface="Times New Roman" pitchFamily="18" charset="0"/>
              <a:cs typeface="Times New Roman" pitchFamily="18" charset="0"/>
            </a:endParaRPr>
          </a:p>
          <a:p>
            <a:pPr algn="just"/>
            <a:r>
              <a:rPr lang="en-US" sz="2000" dirty="0" err="1" smtClean="0">
                <a:solidFill>
                  <a:srgbClr val="7030A0"/>
                </a:solidFill>
                <a:latin typeface="Times New Roman" pitchFamily="18" charset="0"/>
                <a:cs typeface="Times New Roman" pitchFamily="18" charset="0"/>
              </a:rPr>
              <a:t>Dalits</a:t>
            </a:r>
            <a:r>
              <a:rPr lang="en-US" sz="2000" dirty="0" smtClean="0">
                <a:solidFill>
                  <a:srgbClr val="7030A0"/>
                </a:solidFill>
                <a:latin typeface="Times New Roman" pitchFamily="18" charset="0"/>
                <a:cs typeface="Times New Roman" pitchFamily="18" charset="0"/>
              </a:rPr>
              <a:t> can sell their handcraft without any hesitation in touchable manner.</a:t>
            </a:r>
          </a:p>
          <a:p>
            <a:pPr algn="just"/>
            <a:endParaRPr lang="en-US" sz="2000" dirty="0" smtClean="0">
              <a:solidFill>
                <a:srgbClr val="7030A0"/>
              </a:solidFill>
              <a:latin typeface="Times New Roman" pitchFamily="18" charset="0"/>
              <a:cs typeface="Times New Roman" pitchFamily="18" charset="0"/>
            </a:endParaRPr>
          </a:p>
          <a:p>
            <a:pPr algn="just"/>
            <a:r>
              <a:rPr lang="en-US" sz="2000" dirty="0" smtClean="0">
                <a:solidFill>
                  <a:srgbClr val="7030A0"/>
                </a:solidFill>
                <a:latin typeface="Times New Roman" pitchFamily="18" charset="0"/>
                <a:cs typeface="Times New Roman" pitchFamily="18" charset="0"/>
              </a:rPr>
              <a:t>The land owner can provide  bamboo without any provision  of District    Forest Office ( Bamboos  are consider as grass by  forest Law).</a:t>
            </a:r>
          </a:p>
          <a:p>
            <a:pPr algn="just"/>
            <a:endParaRPr lang="en-US" sz="2000" dirty="0" smtClean="0">
              <a:solidFill>
                <a:srgbClr val="7030A0"/>
              </a:solidFill>
              <a:latin typeface="Times New Roman" pitchFamily="18" charset="0"/>
              <a:cs typeface="Times New Roman" pitchFamily="18" charset="0"/>
            </a:endParaRPr>
          </a:p>
          <a:p>
            <a:pPr algn="just"/>
            <a:r>
              <a:rPr lang="en-US" sz="2000" dirty="0" smtClean="0">
                <a:solidFill>
                  <a:srgbClr val="7030A0"/>
                </a:solidFill>
                <a:latin typeface="Times New Roman" pitchFamily="18" charset="0"/>
                <a:cs typeface="Times New Roman" pitchFamily="18" charset="0"/>
              </a:rPr>
              <a:t>Many INGO/NGOs are focusing on bamboo enterprise in the study area.</a:t>
            </a:r>
          </a:p>
          <a:p>
            <a:pPr algn="just"/>
            <a:endParaRPr lang="en-US" sz="2000" dirty="0" smtClean="0">
              <a:solidFill>
                <a:srgbClr val="7030A0"/>
              </a:solidFill>
              <a:latin typeface="Times New Roman" pitchFamily="18" charset="0"/>
              <a:cs typeface="Times New Roman" pitchFamily="18" charset="0"/>
            </a:endParaRPr>
          </a:p>
          <a:p>
            <a:pPr algn="just"/>
            <a:r>
              <a:rPr lang="en-US" sz="2000" dirty="0" smtClean="0">
                <a:solidFill>
                  <a:srgbClr val="7030A0"/>
                </a:solidFill>
                <a:latin typeface="Times New Roman" pitchFamily="18" charset="0"/>
                <a:cs typeface="Times New Roman" pitchFamily="18" charset="0"/>
              </a:rPr>
              <a:t>Skilled persons can work anywhere and  utilize their time in productive way.</a:t>
            </a:r>
          </a:p>
          <a:p>
            <a:pPr algn="just"/>
            <a:endParaRPr lang="en-US" sz="2000" dirty="0" smtClean="0">
              <a:solidFill>
                <a:srgbClr val="7030A0"/>
              </a:solidFill>
              <a:latin typeface="Times New Roman" pitchFamily="18" charset="0"/>
              <a:cs typeface="Times New Roman" pitchFamily="18" charset="0"/>
            </a:endParaRPr>
          </a:p>
          <a:p>
            <a:pPr algn="just"/>
            <a:r>
              <a:rPr lang="en-US" sz="2000" dirty="0" smtClean="0">
                <a:solidFill>
                  <a:srgbClr val="7030A0"/>
                </a:solidFill>
                <a:latin typeface="Times New Roman" pitchFamily="18" charset="0"/>
                <a:cs typeface="Times New Roman" pitchFamily="18" charset="0"/>
              </a:rPr>
              <a:t>They can earn more from this business  in comparison to agricultural business </a:t>
            </a:r>
            <a:endParaRPr lang="en-US" sz="2000" dirty="0">
              <a:solidFill>
                <a:srgbClr val="7030A0"/>
              </a:solidFill>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2800" b="1" dirty="0" smtClean="0">
                <a:latin typeface="Times New Roman" pitchFamily="18" charset="0"/>
                <a:cs typeface="Times New Roman" pitchFamily="18" charset="0"/>
              </a:rPr>
              <a:t>How </a:t>
            </a:r>
            <a:r>
              <a:rPr lang="en-US" sz="2800" b="1" dirty="0" err="1" smtClean="0">
                <a:latin typeface="Times New Roman" pitchFamily="18" charset="0"/>
                <a:cs typeface="Times New Roman" pitchFamily="18" charset="0"/>
              </a:rPr>
              <a:t>Poor,Ethnic</a:t>
            </a:r>
            <a:r>
              <a:rPr lang="en-US" sz="2800" b="1" dirty="0" smtClean="0">
                <a:latin typeface="Times New Roman" pitchFamily="18" charset="0"/>
                <a:cs typeface="Times New Roman" pitchFamily="18" charset="0"/>
              </a:rPr>
              <a:t> Groups and </a:t>
            </a:r>
            <a:r>
              <a:rPr lang="en-US" sz="2800" b="1" dirty="0" err="1" smtClean="0">
                <a:latin typeface="Times New Roman" pitchFamily="18" charset="0"/>
                <a:cs typeface="Times New Roman" pitchFamily="18" charset="0"/>
              </a:rPr>
              <a:t>Dalits</a:t>
            </a:r>
            <a:r>
              <a:rPr lang="en-US" sz="2800" b="1" dirty="0" smtClean="0">
                <a:latin typeface="Times New Roman" pitchFamily="18" charset="0"/>
                <a:cs typeface="Times New Roman" pitchFamily="18" charset="0"/>
              </a:rPr>
              <a:t> are  Benefited</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1066800"/>
            <a:ext cx="8686800" cy="5791200"/>
          </a:xfrm>
        </p:spPr>
        <p:txBody>
          <a:bodyPr>
            <a:noAutofit/>
          </a:bodyPr>
          <a:lstStyle/>
          <a:p>
            <a:pPr algn="just"/>
            <a:r>
              <a:rPr lang="en-US" sz="2000" dirty="0" smtClean="0">
                <a:solidFill>
                  <a:srgbClr val="7030A0"/>
                </a:solidFill>
                <a:latin typeface="Times New Roman" pitchFamily="18" charset="0"/>
                <a:cs typeface="Times New Roman" pitchFamily="18" charset="0"/>
              </a:rPr>
              <a:t>They are able to make their house and sheds as it is cheap in rural areas.</a:t>
            </a:r>
          </a:p>
          <a:p>
            <a:pPr algn="just"/>
            <a:endParaRPr lang="en-US" sz="2000" dirty="0" smtClean="0">
              <a:solidFill>
                <a:srgbClr val="7030A0"/>
              </a:solidFill>
              <a:latin typeface="Times New Roman" pitchFamily="18" charset="0"/>
              <a:cs typeface="Times New Roman" pitchFamily="18" charset="0"/>
            </a:endParaRPr>
          </a:p>
          <a:p>
            <a:pPr algn="just"/>
            <a:r>
              <a:rPr lang="en-US" sz="2000" dirty="0" smtClean="0">
                <a:solidFill>
                  <a:srgbClr val="7030A0"/>
                </a:solidFill>
                <a:latin typeface="Times New Roman" pitchFamily="18" charset="0"/>
                <a:cs typeface="Times New Roman" pitchFamily="18" charset="0"/>
              </a:rPr>
              <a:t>They  can weave the utensil in leisure time and can sell easily in near by market</a:t>
            </a:r>
          </a:p>
          <a:p>
            <a:pPr algn="just"/>
            <a:endParaRPr lang="en-US" sz="2000" dirty="0" smtClean="0">
              <a:solidFill>
                <a:srgbClr val="7030A0"/>
              </a:solidFill>
              <a:latin typeface="Times New Roman" pitchFamily="18" charset="0"/>
              <a:cs typeface="Times New Roman" pitchFamily="18" charset="0"/>
            </a:endParaRPr>
          </a:p>
          <a:p>
            <a:pPr algn="just"/>
            <a:r>
              <a:rPr lang="en-US" sz="2000" dirty="0" smtClean="0">
                <a:solidFill>
                  <a:srgbClr val="7030A0"/>
                </a:solidFill>
                <a:latin typeface="Times New Roman" pitchFamily="18" charset="0"/>
                <a:cs typeface="Times New Roman" pitchFamily="18" charset="0"/>
              </a:rPr>
              <a:t>Female  sell bamboo sprout  which has high demand  in local market.</a:t>
            </a:r>
          </a:p>
          <a:p>
            <a:pPr algn="just"/>
            <a:endParaRPr lang="en-US" sz="2000" dirty="0" smtClean="0">
              <a:solidFill>
                <a:srgbClr val="7030A0"/>
              </a:solidFill>
              <a:latin typeface="Times New Roman" pitchFamily="18" charset="0"/>
              <a:cs typeface="Times New Roman" pitchFamily="18" charset="0"/>
            </a:endParaRPr>
          </a:p>
          <a:p>
            <a:pPr algn="just"/>
            <a:r>
              <a:rPr lang="en-US" sz="2000" dirty="0" smtClean="0">
                <a:solidFill>
                  <a:srgbClr val="7030A0"/>
                </a:solidFill>
                <a:latin typeface="Times New Roman" pitchFamily="18" charset="0"/>
                <a:cs typeface="Times New Roman" pitchFamily="18" charset="0"/>
              </a:rPr>
              <a:t>Cottage industries/Bamboo entrepreneurs  are providing jobs to the skilled male and female.</a:t>
            </a:r>
          </a:p>
          <a:p>
            <a:pPr algn="just"/>
            <a:r>
              <a:rPr lang="en-US" sz="2000" dirty="0" smtClean="0">
                <a:solidFill>
                  <a:srgbClr val="7030A0"/>
                </a:solidFill>
                <a:latin typeface="Times New Roman" pitchFamily="18" charset="0"/>
                <a:cs typeface="Times New Roman" pitchFamily="18" charset="0"/>
              </a:rPr>
              <a:t>Female are involving  to prepared modern commodities of  bamboo  and earning  for their livelihood.</a:t>
            </a:r>
          </a:p>
          <a:p>
            <a:pPr algn="just"/>
            <a:endParaRPr lang="en-US" sz="2000" dirty="0" smtClean="0">
              <a:solidFill>
                <a:srgbClr val="7030A0"/>
              </a:solidFill>
              <a:latin typeface="Times New Roman" pitchFamily="18" charset="0"/>
              <a:cs typeface="Times New Roman" pitchFamily="18" charset="0"/>
            </a:endParaRPr>
          </a:p>
          <a:p>
            <a:pPr algn="just"/>
            <a:r>
              <a:rPr lang="en-US" sz="2000" dirty="0" smtClean="0">
                <a:solidFill>
                  <a:srgbClr val="7030A0"/>
                </a:solidFill>
                <a:latin typeface="Times New Roman" pitchFamily="18" charset="0"/>
                <a:cs typeface="Times New Roman" pitchFamily="18" charset="0"/>
              </a:rPr>
              <a:t>Women were  found more  active in selling  and saving activities for better livelihood and their children educations. </a:t>
            </a:r>
          </a:p>
          <a:p>
            <a:pPr algn="just">
              <a:buNone/>
            </a:pPr>
            <a:endParaRPr lang="en-US"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sz="half" idx="1"/>
          </p:nvPr>
        </p:nvPicPr>
        <p:blipFill>
          <a:blip r:embed="rId2" cstate="print"/>
          <a:srcRect/>
          <a:stretch>
            <a:fillRect/>
          </a:stretch>
        </p:blipFill>
        <p:spPr bwMode="auto">
          <a:xfrm>
            <a:off x="304800" y="609600"/>
            <a:ext cx="2438400" cy="2362200"/>
          </a:xfrm>
          <a:prstGeom prst="rect">
            <a:avLst/>
          </a:prstGeom>
          <a:noFill/>
          <a:ln w="9525">
            <a:noFill/>
            <a:miter lim="800000"/>
            <a:headEnd/>
            <a:tailEnd/>
          </a:ln>
        </p:spPr>
      </p:pic>
      <p:pic>
        <p:nvPicPr>
          <p:cNvPr id="7" name="Content Placeholder 6" descr="C:\Users\hp\Desktop\DCIM\100OLYMP\P1010001.JPG"/>
          <p:cNvPicPr>
            <a:picLocks noGrp="1"/>
          </p:cNvPicPr>
          <p:nvPr>
            <p:ph sz="half" idx="2"/>
          </p:nvPr>
        </p:nvPicPr>
        <p:blipFill>
          <a:blip r:embed="rId3" cstate="print"/>
          <a:srcRect/>
          <a:stretch>
            <a:fillRect/>
          </a:stretch>
        </p:blipFill>
        <p:spPr bwMode="auto">
          <a:xfrm>
            <a:off x="2895600" y="685800"/>
            <a:ext cx="3124200" cy="2362200"/>
          </a:xfrm>
          <a:prstGeom prst="rect">
            <a:avLst/>
          </a:prstGeom>
          <a:noFill/>
          <a:ln w="9525">
            <a:noFill/>
            <a:miter lim="800000"/>
            <a:headEnd/>
            <a:tailEnd/>
          </a:ln>
        </p:spPr>
      </p:pic>
      <p:pic>
        <p:nvPicPr>
          <p:cNvPr id="6" name="Content Placeholder 3" descr="G:\after solar energy distribution result in sanem..JPG"/>
          <p:cNvPicPr>
            <a:picLocks/>
          </p:cNvPicPr>
          <p:nvPr/>
        </p:nvPicPr>
        <p:blipFill>
          <a:blip r:embed="rId4" cstate="print"/>
          <a:srcRect/>
          <a:stretch>
            <a:fillRect/>
          </a:stretch>
        </p:blipFill>
        <p:spPr bwMode="auto">
          <a:xfrm>
            <a:off x="304800" y="3124200"/>
            <a:ext cx="2438400" cy="2362200"/>
          </a:xfrm>
          <a:prstGeom prst="rect">
            <a:avLst/>
          </a:prstGeom>
          <a:noFill/>
          <a:ln w="9525">
            <a:noFill/>
            <a:miter lim="800000"/>
            <a:headEnd/>
            <a:tailEnd/>
          </a:ln>
        </p:spPr>
      </p:pic>
      <p:pic>
        <p:nvPicPr>
          <p:cNvPr id="9" name="Picture 8" descr="G:\Bamboo Craft Tatopani\DSC00372.JPG"/>
          <p:cNvPicPr/>
          <p:nvPr/>
        </p:nvPicPr>
        <p:blipFill>
          <a:blip r:embed="rId5" cstate="print"/>
          <a:srcRect/>
          <a:stretch>
            <a:fillRect/>
          </a:stretch>
        </p:blipFill>
        <p:spPr bwMode="auto">
          <a:xfrm>
            <a:off x="2895600" y="3124200"/>
            <a:ext cx="3048000" cy="2514600"/>
          </a:xfrm>
          <a:prstGeom prst="rect">
            <a:avLst/>
          </a:prstGeom>
          <a:noFill/>
          <a:ln w="9525">
            <a:noFill/>
            <a:miter lim="800000"/>
            <a:headEnd/>
            <a:tailEnd/>
          </a:ln>
        </p:spPr>
      </p:pic>
      <p:pic>
        <p:nvPicPr>
          <p:cNvPr id="13" name="Picture 12" descr="C:\Users\hp\Desktop\Tama\101MSDCF\DSC05803.JPG"/>
          <p:cNvPicPr/>
          <p:nvPr/>
        </p:nvPicPr>
        <p:blipFill>
          <a:blip r:embed="rId6" cstate="print"/>
          <a:srcRect/>
          <a:stretch>
            <a:fillRect/>
          </a:stretch>
        </p:blipFill>
        <p:spPr bwMode="auto">
          <a:xfrm>
            <a:off x="6096000" y="762000"/>
            <a:ext cx="2819400" cy="2286000"/>
          </a:xfrm>
          <a:prstGeom prst="rect">
            <a:avLst/>
          </a:prstGeom>
          <a:noFill/>
          <a:ln w="9525">
            <a:noFill/>
            <a:miter lim="800000"/>
            <a:headEnd/>
            <a:tailEnd/>
          </a:ln>
        </p:spPr>
      </p:pic>
      <p:pic>
        <p:nvPicPr>
          <p:cNvPr id="8" name="Picture 7" descr="G:\Bhojpur output2\DSC00308.JPG"/>
          <p:cNvPicPr/>
          <p:nvPr/>
        </p:nvPicPr>
        <p:blipFill>
          <a:blip r:embed="rId7" cstate="print"/>
          <a:srcRect/>
          <a:stretch>
            <a:fillRect/>
          </a:stretch>
        </p:blipFill>
        <p:spPr bwMode="auto">
          <a:xfrm>
            <a:off x="6019800" y="3200400"/>
            <a:ext cx="2971800" cy="2438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001000" cy="533400"/>
          </a:xfrm>
        </p:spPr>
        <p:txBody>
          <a:bodyPr>
            <a:noAutofit/>
          </a:bodyPr>
          <a:lstStyle/>
          <a:p>
            <a:r>
              <a:rPr lang="en-US" sz="2800" b="1" dirty="0" smtClean="0">
                <a:latin typeface="Times New Roman" pitchFamily="18" charset="0"/>
                <a:cs typeface="Times New Roman" pitchFamily="18" charset="0"/>
              </a:rPr>
              <a:t>Potentiality of Bamboo Enterprises in Nepal</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304800" y="914400"/>
            <a:ext cx="8534400" cy="5486400"/>
          </a:xfrm>
        </p:spPr>
        <p:txBody>
          <a:bodyPr>
            <a:normAutofit/>
          </a:bodyPr>
          <a:lstStyle/>
          <a:p>
            <a:r>
              <a:rPr lang="en-US" sz="2000" dirty="0" smtClean="0">
                <a:solidFill>
                  <a:srgbClr val="7030A0"/>
                </a:solidFill>
                <a:latin typeface="Times New Roman" pitchFamily="18" charset="0"/>
                <a:cs typeface="Times New Roman" pitchFamily="18" charset="0"/>
              </a:rPr>
              <a:t>There is high demand of  modern commodity of bamboo.</a:t>
            </a:r>
          </a:p>
          <a:p>
            <a:endParaRPr lang="en-US" sz="2000" dirty="0" smtClean="0">
              <a:solidFill>
                <a:srgbClr val="7030A0"/>
              </a:solidFill>
              <a:latin typeface="Times New Roman" pitchFamily="18" charset="0"/>
              <a:cs typeface="Times New Roman" pitchFamily="18" charset="0"/>
            </a:endParaRPr>
          </a:p>
          <a:p>
            <a:pPr algn="just"/>
            <a:r>
              <a:rPr lang="en-US" sz="2000" dirty="0" smtClean="0">
                <a:solidFill>
                  <a:srgbClr val="7030A0"/>
                </a:solidFill>
                <a:latin typeface="Times New Roman" pitchFamily="18" charset="0"/>
                <a:cs typeface="Times New Roman" pitchFamily="18" charset="0"/>
              </a:rPr>
              <a:t>Traditional bamboo craftspeople can easily catch up the modern commodities.</a:t>
            </a:r>
          </a:p>
          <a:p>
            <a:pPr algn="just"/>
            <a:r>
              <a:rPr lang="en-US" sz="2000" dirty="0" smtClean="0">
                <a:solidFill>
                  <a:srgbClr val="7030A0"/>
                </a:solidFill>
                <a:latin typeface="Times New Roman" pitchFamily="18" charset="0"/>
                <a:cs typeface="Times New Roman" pitchFamily="18" charset="0"/>
              </a:rPr>
              <a:t>Abundance of bamboo species in the country. </a:t>
            </a:r>
          </a:p>
          <a:p>
            <a:pPr algn="just"/>
            <a:endParaRPr lang="en-US" sz="2000" dirty="0" smtClean="0">
              <a:solidFill>
                <a:srgbClr val="7030A0"/>
              </a:solidFill>
              <a:latin typeface="Times New Roman" pitchFamily="18" charset="0"/>
              <a:cs typeface="Times New Roman" pitchFamily="18" charset="0"/>
            </a:endParaRPr>
          </a:p>
          <a:p>
            <a:pPr algn="just"/>
            <a:r>
              <a:rPr lang="en-US" sz="2000" dirty="0" smtClean="0">
                <a:solidFill>
                  <a:srgbClr val="7030A0"/>
                </a:solidFill>
                <a:latin typeface="Times New Roman" pitchFamily="18" charset="0"/>
                <a:cs typeface="Times New Roman" pitchFamily="18" charset="0"/>
              </a:rPr>
              <a:t>The study found that more than 80% of bamboo clump are untouched yet in the rural area due to inaccessibility.</a:t>
            </a:r>
          </a:p>
          <a:p>
            <a:pPr algn="just"/>
            <a:endParaRPr lang="en-US" sz="2000" dirty="0" smtClean="0">
              <a:solidFill>
                <a:srgbClr val="7030A0"/>
              </a:solidFill>
              <a:latin typeface="Times New Roman" pitchFamily="18" charset="0"/>
              <a:cs typeface="Times New Roman" pitchFamily="18" charset="0"/>
            </a:endParaRPr>
          </a:p>
          <a:p>
            <a:pPr algn="just"/>
            <a:r>
              <a:rPr lang="en-US" sz="2000" dirty="0" smtClean="0">
                <a:solidFill>
                  <a:srgbClr val="7030A0"/>
                </a:solidFill>
                <a:latin typeface="Times New Roman" pitchFamily="18" charset="0"/>
                <a:cs typeface="Times New Roman" pitchFamily="18" charset="0"/>
              </a:rPr>
              <a:t>Road access are being made in rural areas of Nepal that will change  the scenario in every aspects.</a:t>
            </a:r>
          </a:p>
          <a:p>
            <a:pPr algn="just"/>
            <a:endParaRPr lang="en-US" sz="2000" dirty="0" smtClean="0">
              <a:solidFill>
                <a:srgbClr val="7030A0"/>
              </a:solidFill>
              <a:latin typeface="Times New Roman" pitchFamily="18" charset="0"/>
              <a:cs typeface="Times New Roman" pitchFamily="18" charset="0"/>
            </a:endParaRPr>
          </a:p>
          <a:p>
            <a:pPr algn="just"/>
            <a:r>
              <a:rPr lang="en-US" sz="2000" dirty="0" smtClean="0">
                <a:solidFill>
                  <a:srgbClr val="7030A0"/>
                </a:solidFill>
                <a:latin typeface="Times New Roman" pitchFamily="18" charset="0"/>
                <a:cs typeface="Times New Roman" pitchFamily="18" charset="0"/>
              </a:rPr>
              <a:t>Bamboo utensils are essential for subsistence as they are  cheap and durable.</a:t>
            </a:r>
          </a:p>
          <a:p>
            <a:pPr algn="just"/>
            <a:r>
              <a:rPr lang="en-US" sz="2000" dirty="0" smtClean="0">
                <a:solidFill>
                  <a:srgbClr val="7030A0"/>
                </a:solidFill>
                <a:latin typeface="Times New Roman" pitchFamily="18" charset="0"/>
                <a:cs typeface="Times New Roman" pitchFamily="18" charset="0"/>
              </a:rPr>
              <a:t>Climate change is undermining people's ability to grow food.</a:t>
            </a:r>
          </a:p>
          <a:p>
            <a:pPr algn="just"/>
            <a:endParaRPr lang="en-US" sz="2000" dirty="0" smtClean="0">
              <a:solidFill>
                <a:srgbClr val="7030A0"/>
              </a:solidFill>
              <a:latin typeface="Times New Roman" pitchFamily="18" charset="0"/>
              <a:cs typeface="Times New Roman" pitchFamily="18" charset="0"/>
            </a:endParaRPr>
          </a:p>
          <a:p>
            <a:pPr algn="just"/>
            <a:r>
              <a:rPr lang="en-US" sz="2000" dirty="0" smtClean="0">
                <a:solidFill>
                  <a:srgbClr val="7030A0"/>
                </a:solidFill>
                <a:latin typeface="Times New Roman" pitchFamily="18" charset="0"/>
                <a:cs typeface="Times New Roman" pitchFamily="18" charset="0"/>
              </a:rPr>
              <a:t>Use of bamboos has been increased to make houses after earthquake.</a:t>
            </a:r>
          </a:p>
          <a:p>
            <a:pPr algn="just"/>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Autofit/>
          </a:bodyPr>
          <a:lstStyle/>
          <a:p>
            <a:r>
              <a:rPr lang="en-US" sz="3200" b="1" dirty="0" smtClean="0">
                <a:solidFill>
                  <a:srgbClr val="7030A0"/>
                </a:solidFill>
                <a:latin typeface="Times New Roman" pitchFamily="18" charset="0"/>
                <a:cs typeface="Times New Roman" pitchFamily="18" charset="0"/>
              </a:rPr>
              <a:t>Outlines of Presentation</a:t>
            </a:r>
            <a:br>
              <a:rPr lang="en-US" sz="3200" b="1" dirty="0" smtClean="0">
                <a:solidFill>
                  <a:srgbClr val="7030A0"/>
                </a:solidFill>
                <a:latin typeface="Times New Roman" pitchFamily="18" charset="0"/>
                <a:cs typeface="Times New Roman" pitchFamily="18" charset="0"/>
              </a:rPr>
            </a:br>
            <a:endParaRPr lang="en-US" sz="3200" b="1" dirty="0">
              <a:solidFill>
                <a:srgbClr val="7030A0"/>
              </a:solidFill>
            </a:endParaRPr>
          </a:p>
        </p:txBody>
      </p:sp>
      <p:sp>
        <p:nvSpPr>
          <p:cNvPr id="3" name="Content Placeholder 2"/>
          <p:cNvSpPr>
            <a:spLocks noGrp="1"/>
          </p:cNvSpPr>
          <p:nvPr>
            <p:ph idx="1"/>
          </p:nvPr>
        </p:nvSpPr>
        <p:spPr>
          <a:xfrm>
            <a:off x="457200" y="1066800"/>
            <a:ext cx="8229600" cy="5410200"/>
          </a:xfrm>
        </p:spPr>
        <p:txBody>
          <a:bodyPr>
            <a:normAutofit/>
          </a:bodyPr>
          <a:lstStyle/>
          <a:p>
            <a:pPr algn="just">
              <a:buNone/>
            </a:pPr>
            <a:endParaRPr lang="en-US" sz="2400" b="1" dirty="0" smtClean="0">
              <a:solidFill>
                <a:srgbClr val="00B050"/>
              </a:solidFill>
            </a:endParaRPr>
          </a:p>
          <a:p>
            <a:pPr algn="just">
              <a:buFont typeface="Wingdings" pitchFamily="2" charset="2"/>
              <a:buChar char="v"/>
            </a:pPr>
            <a:r>
              <a:rPr lang="en-US" sz="2400" b="1" dirty="0" smtClean="0">
                <a:solidFill>
                  <a:srgbClr val="00B050"/>
                </a:solidFill>
              </a:rPr>
              <a:t>Introduction</a:t>
            </a:r>
          </a:p>
          <a:p>
            <a:pPr algn="just">
              <a:buFont typeface="Wingdings" pitchFamily="2" charset="2"/>
              <a:buChar char="v"/>
            </a:pPr>
            <a:endParaRPr lang="en-US" sz="2400" b="1" dirty="0" smtClean="0">
              <a:solidFill>
                <a:srgbClr val="00B050"/>
              </a:solidFill>
            </a:endParaRPr>
          </a:p>
          <a:p>
            <a:pPr algn="just">
              <a:buFont typeface="Wingdings" pitchFamily="2" charset="2"/>
              <a:buChar char="v"/>
            </a:pPr>
            <a:r>
              <a:rPr lang="en-US" sz="2400" b="1" dirty="0" smtClean="0">
                <a:solidFill>
                  <a:srgbClr val="00B050"/>
                </a:solidFill>
              </a:rPr>
              <a:t> Rationale of Research</a:t>
            </a:r>
          </a:p>
          <a:p>
            <a:pPr algn="just">
              <a:buFont typeface="Wingdings" pitchFamily="2" charset="2"/>
              <a:buChar char="v"/>
            </a:pPr>
            <a:endParaRPr lang="en-US" sz="2400" b="1" dirty="0" smtClean="0">
              <a:solidFill>
                <a:srgbClr val="00B050"/>
              </a:solidFill>
            </a:endParaRPr>
          </a:p>
          <a:p>
            <a:pPr algn="just">
              <a:buFont typeface="Wingdings" pitchFamily="2" charset="2"/>
              <a:buChar char="v"/>
            </a:pPr>
            <a:r>
              <a:rPr lang="en-US" sz="2400" b="1" dirty="0" smtClean="0">
                <a:solidFill>
                  <a:srgbClr val="00B050"/>
                </a:solidFill>
              </a:rPr>
              <a:t> Research Methodology</a:t>
            </a:r>
          </a:p>
          <a:p>
            <a:pPr algn="just">
              <a:buFont typeface="Wingdings" pitchFamily="2" charset="2"/>
              <a:buChar char="v"/>
            </a:pPr>
            <a:endParaRPr lang="en-US" sz="2400" b="1" dirty="0" smtClean="0">
              <a:solidFill>
                <a:srgbClr val="00B050"/>
              </a:solidFill>
            </a:endParaRPr>
          </a:p>
          <a:p>
            <a:pPr algn="just">
              <a:buFont typeface="Wingdings" pitchFamily="2" charset="2"/>
              <a:buChar char="v"/>
            </a:pPr>
            <a:r>
              <a:rPr lang="en-US" sz="2400" b="1" dirty="0" smtClean="0">
                <a:solidFill>
                  <a:srgbClr val="00B050"/>
                </a:solidFill>
              </a:rPr>
              <a:t>Findings of the Research</a:t>
            </a:r>
          </a:p>
          <a:p>
            <a:pPr algn="just">
              <a:buFont typeface="Wingdings" pitchFamily="2" charset="2"/>
              <a:buChar char="v"/>
            </a:pPr>
            <a:endParaRPr lang="en-US" sz="2400" b="1" dirty="0" smtClean="0">
              <a:solidFill>
                <a:srgbClr val="00B050"/>
              </a:solidFill>
            </a:endParaRPr>
          </a:p>
          <a:p>
            <a:pPr algn="just">
              <a:buFont typeface="Wingdings" pitchFamily="2" charset="2"/>
              <a:buChar char="v"/>
            </a:pPr>
            <a:r>
              <a:rPr lang="en-US" sz="2400" b="1" dirty="0" smtClean="0">
                <a:solidFill>
                  <a:srgbClr val="00B050"/>
                </a:solidFill>
              </a:rPr>
              <a:t>Discussion/Conclusion</a:t>
            </a:r>
          </a:p>
          <a:p>
            <a:pPr algn="just">
              <a:buNone/>
            </a:pPr>
            <a:endParaRPr lang="en-US" sz="2400" b="1" dirty="0" smtClean="0">
              <a:solidFill>
                <a:srgbClr val="00B050"/>
              </a:solidFill>
            </a:endParaRPr>
          </a:p>
          <a:p>
            <a:pPr algn="just">
              <a:buFont typeface="Wingdings" pitchFamily="2" charset="2"/>
              <a:buChar char="v"/>
            </a:pPr>
            <a:r>
              <a:rPr lang="en-US" sz="2400" b="1" dirty="0" smtClean="0">
                <a:solidFill>
                  <a:srgbClr val="00B050"/>
                </a:solidFill>
              </a:rPr>
              <a:t>Acknowledgement</a:t>
            </a:r>
          </a:p>
          <a:p>
            <a:endParaRPr lang="en-US" sz="2400" dirty="0">
              <a:solidFill>
                <a:srgbClr val="00B050"/>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685800"/>
          </a:xfrm>
        </p:spPr>
        <p:txBody>
          <a:bodyPr>
            <a:normAutofit/>
          </a:bodyPr>
          <a:lstStyle/>
          <a:p>
            <a:r>
              <a:rPr lang="en-US" sz="2800" b="1" dirty="0" smtClean="0">
                <a:latin typeface="Times New Roman" pitchFamily="18" charset="0"/>
                <a:cs typeface="Times New Roman" pitchFamily="18" charset="0"/>
              </a:rPr>
              <a:t>Bamboo  for poor's after earthquake in Nepal</a:t>
            </a:r>
            <a:endParaRPr lang="en-US" sz="2800" b="1" dirty="0">
              <a:latin typeface="Times New Roman" pitchFamily="18" charset="0"/>
              <a:cs typeface="Times New Roman" pitchFamily="18" charset="0"/>
            </a:endParaRPr>
          </a:p>
        </p:txBody>
      </p:sp>
      <p:pic>
        <p:nvPicPr>
          <p:cNvPr id="9" name="Content Placeholder 8" descr="http://www.spotlightnepal.com/News/AdminSpotlight/Images/Article_image/spotlight-earthquake%20cover.jpg"/>
          <p:cNvPicPr>
            <a:picLocks noGrp="1"/>
          </p:cNvPicPr>
          <p:nvPr>
            <p:ph sz="half" idx="1"/>
          </p:nvPr>
        </p:nvPicPr>
        <p:blipFill>
          <a:blip r:embed="rId3"/>
          <a:srcRect/>
          <a:stretch>
            <a:fillRect/>
          </a:stretch>
        </p:blipFill>
        <p:spPr bwMode="auto">
          <a:xfrm>
            <a:off x="838200" y="1600200"/>
            <a:ext cx="3886200" cy="2438400"/>
          </a:xfrm>
          <a:prstGeom prst="rect">
            <a:avLst/>
          </a:prstGeom>
          <a:noFill/>
          <a:ln w="9525">
            <a:noFill/>
            <a:miter lim="800000"/>
            <a:headEnd/>
            <a:tailEnd/>
          </a:ln>
        </p:spPr>
      </p:pic>
      <p:pic>
        <p:nvPicPr>
          <p:cNvPr id="12" name="Content Placeholder 11" descr="https://oursansar.files.wordpress.com/2015/06/11430147_10155638901500004_5728746996450415628_o.jpg"/>
          <p:cNvPicPr>
            <a:picLocks noGrp="1"/>
          </p:cNvPicPr>
          <p:nvPr>
            <p:ph sz="half" idx="2"/>
          </p:nvPr>
        </p:nvPicPr>
        <p:blipFill>
          <a:blip r:embed="rId4" cstate="print"/>
          <a:srcRect/>
          <a:stretch>
            <a:fillRect/>
          </a:stretch>
        </p:blipFill>
        <p:spPr bwMode="auto">
          <a:xfrm>
            <a:off x="4800600" y="2514600"/>
            <a:ext cx="4114800" cy="3352800"/>
          </a:xfrm>
          <a:prstGeom prst="rect">
            <a:avLst/>
          </a:prstGeom>
          <a:noFill/>
          <a:ln w="9525">
            <a:noFill/>
            <a:miter lim="800000"/>
            <a:headEnd/>
            <a:tailEnd/>
          </a:ln>
        </p:spPr>
      </p:pic>
      <p:pic>
        <p:nvPicPr>
          <p:cNvPr id="6" name="Picture 5" descr="C:\Users\hp\Desktop\Private File\Reinstalling Hope photos\DSC05443.JPG"/>
          <p:cNvPicPr/>
          <p:nvPr/>
        </p:nvPicPr>
        <p:blipFill>
          <a:blip r:embed="rId5" cstate="print"/>
          <a:srcRect/>
          <a:stretch>
            <a:fillRect/>
          </a:stretch>
        </p:blipFill>
        <p:spPr bwMode="auto">
          <a:xfrm>
            <a:off x="838200" y="4038600"/>
            <a:ext cx="3876675" cy="2667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4038600" cy="609600"/>
          </a:xfrm>
        </p:spPr>
        <p:txBody>
          <a:bodyPr>
            <a:noAutofit/>
          </a:bodyPr>
          <a:lstStyle/>
          <a:p>
            <a:r>
              <a:rPr lang="en-US" dirty="0" err="1" smtClean="0"/>
              <a:t>RRN</a:t>
            </a:r>
            <a:r>
              <a:rPr lang="en-US" dirty="0" smtClean="0"/>
              <a:t>/</a:t>
            </a:r>
            <a:r>
              <a:rPr lang="en-US" dirty="0" err="1" smtClean="0"/>
              <a:t>MSFP</a:t>
            </a:r>
            <a:r>
              <a:rPr lang="en-US" dirty="0" smtClean="0"/>
              <a:t>  Supports  to Poor and Marginalized Community</a:t>
            </a:r>
            <a:endParaRPr lang="en-US" dirty="0"/>
          </a:p>
        </p:txBody>
      </p:sp>
      <p:sp>
        <p:nvSpPr>
          <p:cNvPr id="4" name="Text Placeholder 3"/>
          <p:cNvSpPr>
            <a:spLocks noGrp="1"/>
          </p:cNvSpPr>
          <p:nvPr>
            <p:ph type="body" sz="half" idx="2"/>
          </p:nvPr>
        </p:nvSpPr>
        <p:spPr>
          <a:xfrm>
            <a:off x="228600" y="1295400"/>
            <a:ext cx="3810000" cy="4830763"/>
          </a:xfrm>
        </p:spPr>
        <p:txBody>
          <a:bodyPr>
            <a:normAutofit/>
          </a:bodyPr>
          <a:lstStyle/>
          <a:p>
            <a:pPr>
              <a:buFont typeface="Wingdings" pitchFamily="2" charset="2"/>
              <a:buChar char="Ø"/>
            </a:pPr>
            <a:r>
              <a:rPr lang="en-US" sz="2000" dirty="0" smtClean="0">
                <a:latin typeface="Times New Roman" pitchFamily="18" charset="0"/>
                <a:cs typeface="Times New Roman" pitchFamily="18" charset="0"/>
              </a:rPr>
              <a:t>Provide trainings to promote  knowledge and skills for modern commodity.</a:t>
            </a:r>
          </a:p>
          <a:p>
            <a:pPr>
              <a:buFont typeface="Wingdings" pitchFamily="2" charset="2"/>
              <a:buChar char="Ø"/>
            </a:pPr>
            <a:r>
              <a:rPr lang="en-US" sz="2000" dirty="0" smtClean="0">
                <a:latin typeface="Times New Roman" pitchFamily="18" charset="0"/>
                <a:cs typeface="Times New Roman" pitchFamily="18" charset="0"/>
              </a:rPr>
              <a:t>Provide Equipments to make the task easy and faster.</a:t>
            </a:r>
          </a:p>
          <a:p>
            <a:pPr>
              <a:buFont typeface="Wingdings" pitchFamily="2" charset="2"/>
              <a:buChar char="Ø"/>
            </a:pPr>
            <a:r>
              <a:rPr lang="en-US" sz="2000" dirty="0" smtClean="0">
                <a:latin typeface="Times New Roman" pitchFamily="18" charset="0"/>
                <a:cs typeface="Times New Roman" pitchFamily="18" charset="0"/>
              </a:rPr>
              <a:t>Emphasis for women involvement.</a:t>
            </a:r>
          </a:p>
          <a:p>
            <a:pPr>
              <a:buFont typeface="Wingdings" pitchFamily="2" charset="2"/>
              <a:buChar char="Ø"/>
            </a:pPr>
            <a:r>
              <a:rPr lang="en-US" sz="2000" dirty="0" smtClean="0">
                <a:latin typeface="Times New Roman" pitchFamily="18" charset="0"/>
                <a:cs typeface="Times New Roman" pitchFamily="18" charset="0"/>
              </a:rPr>
              <a:t>Support to establish bamboo   group enterprise through cash.</a:t>
            </a:r>
          </a:p>
          <a:p>
            <a:pPr>
              <a:buFont typeface="Wingdings" pitchFamily="2" charset="2"/>
              <a:buChar char="Ø"/>
            </a:pPr>
            <a:r>
              <a:rPr lang="en-US" sz="2000" dirty="0" smtClean="0">
                <a:latin typeface="Times New Roman" pitchFamily="18" charset="0"/>
                <a:cs typeface="Times New Roman" pitchFamily="18" charset="0"/>
              </a:rPr>
              <a:t>Support to establish cooperatives through seed money.</a:t>
            </a:r>
          </a:p>
          <a:p>
            <a:pPr>
              <a:buFont typeface="Wingdings" pitchFamily="2" charset="2"/>
              <a:buChar char="Ø"/>
            </a:pPr>
            <a:r>
              <a:rPr lang="en-US" sz="2000" dirty="0" smtClean="0">
                <a:latin typeface="Times New Roman" pitchFamily="18" charset="0"/>
                <a:cs typeface="Times New Roman" pitchFamily="18" charset="0"/>
              </a:rPr>
              <a:t>Support  in  marketing  through tread fare.</a:t>
            </a:r>
          </a:p>
          <a:p>
            <a:pPr>
              <a:buFont typeface="Wingdings" pitchFamily="2" charset="2"/>
              <a:buChar char="Ø"/>
            </a:pPr>
            <a:endParaRPr lang="en-US" sz="2000" dirty="0" smtClean="0">
              <a:latin typeface="Times New Roman" pitchFamily="18" charset="0"/>
              <a:cs typeface="Times New Roman" pitchFamily="18" charset="0"/>
            </a:endParaRPr>
          </a:p>
          <a:p>
            <a:pPr>
              <a:buFont typeface="Wingdings" pitchFamily="2" charset="2"/>
              <a:buChar char="Ø"/>
            </a:pPr>
            <a:endParaRPr lang="en-US" sz="2000" dirty="0">
              <a:latin typeface="Times New Roman" pitchFamily="18" charset="0"/>
              <a:cs typeface="Times New Roman" pitchFamily="18" charset="0"/>
            </a:endParaRPr>
          </a:p>
        </p:txBody>
      </p:sp>
      <p:pic>
        <p:nvPicPr>
          <p:cNvPr id="5" name="Content Placeholder 4" descr="D:\Private files\Bamboo\DSC05318.JPG"/>
          <p:cNvPicPr>
            <a:picLocks noGrp="1"/>
          </p:cNvPicPr>
          <p:nvPr>
            <p:ph idx="1"/>
          </p:nvPr>
        </p:nvPicPr>
        <p:blipFill>
          <a:blip r:embed="rId2" cstate="print"/>
          <a:srcRect/>
          <a:stretch>
            <a:fillRect/>
          </a:stretch>
        </p:blipFill>
        <p:spPr bwMode="auto">
          <a:xfrm>
            <a:off x="4572000" y="3505200"/>
            <a:ext cx="4191000" cy="2971800"/>
          </a:xfrm>
          <a:prstGeom prst="rect">
            <a:avLst/>
          </a:prstGeom>
          <a:noFill/>
          <a:ln w="9525">
            <a:noFill/>
            <a:miter lim="800000"/>
            <a:headEnd/>
            <a:tailEnd/>
          </a:ln>
        </p:spPr>
      </p:pic>
      <p:pic>
        <p:nvPicPr>
          <p:cNvPr id="6" name="Picture 5" descr="G:\Bhojpur output2\DSC00304.JPG"/>
          <p:cNvPicPr/>
          <p:nvPr/>
        </p:nvPicPr>
        <p:blipFill>
          <a:blip r:embed="rId3" cstate="print"/>
          <a:srcRect/>
          <a:stretch>
            <a:fillRect/>
          </a:stretch>
        </p:blipFill>
        <p:spPr bwMode="auto">
          <a:xfrm>
            <a:off x="4572000" y="685800"/>
            <a:ext cx="4191000" cy="2743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3008313" cy="488950"/>
          </a:xfrm>
        </p:spPr>
        <p:txBody>
          <a:bodyPr>
            <a:normAutofit fontScale="90000"/>
          </a:bodyPr>
          <a:lstStyle/>
          <a:p>
            <a:r>
              <a:rPr lang="en-US" sz="2800" dirty="0" smtClean="0"/>
              <a:t>Case Study</a:t>
            </a:r>
            <a:endParaRPr lang="en-US" sz="2800" dirty="0"/>
          </a:p>
        </p:txBody>
      </p:sp>
      <p:sp>
        <p:nvSpPr>
          <p:cNvPr id="4" name="Text Placeholder 3"/>
          <p:cNvSpPr>
            <a:spLocks noGrp="1"/>
          </p:cNvSpPr>
          <p:nvPr>
            <p:ph type="body" sz="half" idx="2"/>
          </p:nvPr>
        </p:nvSpPr>
        <p:spPr>
          <a:xfrm>
            <a:off x="0" y="685800"/>
            <a:ext cx="4876800" cy="6019800"/>
          </a:xfrm>
        </p:spPr>
        <p:txBody>
          <a:bodyPr>
            <a:noAutofit/>
          </a:bodyPr>
          <a:lstStyle/>
          <a:p>
            <a:pPr algn="just"/>
            <a:r>
              <a:rPr lang="en-US" sz="1800" dirty="0" smtClean="0">
                <a:latin typeface="Times New Roman" pitchFamily="18" charset="0"/>
                <a:cs typeface="Times New Roman" pitchFamily="18" charset="0"/>
              </a:rPr>
              <a:t>The </a:t>
            </a:r>
            <a:r>
              <a:rPr lang="en-US" sz="1800" dirty="0" smtClean="0">
                <a:solidFill>
                  <a:srgbClr val="00B050"/>
                </a:solidFill>
                <a:latin typeface="Times New Roman" pitchFamily="18" charset="0"/>
                <a:cs typeface="Times New Roman" pitchFamily="18" charset="0"/>
              </a:rPr>
              <a:t>president of </a:t>
            </a:r>
            <a:r>
              <a:rPr lang="en-US" sz="1800" dirty="0" err="1" smtClean="0">
                <a:solidFill>
                  <a:srgbClr val="00B050"/>
                </a:solidFill>
                <a:latin typeface="Times New Roman" pitchFamily="18" charset="0"/>
                <a:cs typeface="Times New Roman" pitchFamily="18" charset="0"/>
              </a:rPr>
              <a:t>Simaldhunga</a:t>
            </a:r>
            <a:r>
              <a:rPr lang="en-US" sz="1800" dirty="0" smtClean="0">
                <a:solidFill>
                  <a:srgbClr val="00B050"/>
                </a:solidFill>
                <a:latin typeface="Times New Roman" pitchFamily="18" charset="0"/>
                <a:cs typeface="Times New Roman" pitchFamily="18" charset="0"/>
              </a:rPr>
              <a:t> </a:t>
            </a:r>
            <a:r>
              <a:rPr lang="en-US" sz="1800" dirty="0" err="1" smtClean="0">
                <a:solidFill>
                  <a:srgbClr val="00B050"/>
                </a:solidFill>
                <a:latin typeface="Times New Roman" pitchFamily="18" charset="0"/>
                <a:cs typeface="Times New Roman" pitchFamily="18" charset="0"/>
              </a:rPr>
              <a:t>Nangla</a:t>
            </a:r>
            <a:r>
              <a:rPr lang="en-US" sz="1800" dirty="0" smtClean="0">
                <a:solidFill>
                  <a:srgbClr val="00B050"/>
                </a:solidFill>
                <a:latin typeface="Times New Roman" pitchFamily="18" charset="0"/>
                <a:cs typeface="Times New Roman" pitchFamily="18" charset="0"/>
              </a:rPr>
              <a:t> </a:t>
            </a:r>
            <a:r>
              <a:rPr lang="en-US" sz="1800" dirty="0" err="1" smtClean="0">
                <a:solidFill>
                  <a:srgbClr val="00B050"/>
                </a:solidFill>
                <a:latin typeface="Times New Roman" pitchFamily="18" charset="0"/>
                <a:cs typeface="Times New Roman" pitchFamily="18" charset="0"/>
              </a:rPr>
              <a:t>Udhog</a:t>
            </a:r>
            <a:r>
              <a:rPr lang="en-US" sz="1800" dirty="0" smtClean="0">
                <a:solidFill>
                  <a:srgbClr val="00B050"/>
                </a:solidFill>
                <a:latin typeface="Times New Roman" pitchFamily="18" charset="0"/>
                <a:cs typeface="Times New Roman" pitchFamily="18" charset="0"/>
              </a:rPr>
              <a:t> </a:t>
            </a:r>
            <a:r>
              <a:rPr lang="en-US" sz="1800" dirty="0" err="1" smtClean="0">
                <a:solidFill>
                  <a:srgbClr val="00B050"/>
                </a:solidFill>
                <a:latin typeface="Times New Roman" pitchFamily="18" charset="0"/>
                <a:cs typeface="Times New Roman" pitchFamily="18" charset="0"/>
              </a:rPr>
              <a:t>Bhim</a:t>
            </a:r>
            <a:r>
              <a:rPr lang="en-US" sz="1800" dirty="0" smtClean="0">
                <a:solidFill>
                  <a:srgbClr val="00B050"/>
                </a:solidFill>
                <a:latin typeface="Times New Roman" pitchFamily="18" charset="0"/>
                <a:cs typeface="Times New Roman" pitchFamily="18" charset="0"/>
              </a:rPr>
              <a:t> </a:t>
            </a:r>
            <a:r>
              <a:rPr lang="en-US" sz="1800" dirty="0" err="1" smtClean="0">
                <a:solidFill>
                  <a:srgbClr val="00B050"/>
                </a:solidFill>
                <a:latin typeface="Times New Roman" pitchFamily="18" charset="0"/>
                <a:cs typeface="Times New Roman" pitchFamily="18" charset="0"/>
              </a:rPr>
              <a:t>Bhahadur</a:t>
            </a:r>
            <a:r>
              <a:rPr lang="en-US" sz="1800" dirty="0" smtClean="0">
                <a:solidFill>
                  <a:srgbClr val="00B050"/>
                </a:solidFill>
                <a:latin typeface="Times New Roman" pitchFamily="18" charset="0"/>
                <a:cs typeface="Times New Roman" pitchFamily="18" charset="0"/>
              </a:rPr>
              <a:t> Limbu  and his  partners from </a:t>
            </a:r>
            <a:r>
              <a:rPr lang="en-US" sz="1800" dirty="0" err="1" smtClean="0">
                <a:solidFill>
                  <a:srgbClr val="00B050"/>
                </a:solidFill>
                <a:latin typeface="Times New Roman" pitchFamily="18" charset="0"/>
                <a:cs typeface="Times New Roman" pitchFamily="18" charset="0"/>
              </a:rPr>
              <a:t>Terhathum</a:t>
            </a:r>
            <a:r>
              <a:rPr lang="en-US" sz="1800" dirty="0" smtClean="0">
                <a:solidFill>
                  <a:srgbClr val="00B050"/>
                </a:solidFill>
                <a:latin typeface="Times New Roman" pitchFamily="18" charset="0"/>
                <a:cs typeface="Times New Roman" pitchFamily="18" charset="0"/>
              </a:rPr>
              <a:t> district say</a:t>
            </a:r>
            <a:r>
              <a:rPr lang="en-US" sz="1800" dirty="0" smtClean="0">
                <a:latin typeface="Times New Roman" pitchFamily="18" charset="0"/>
                <a:cs typeface="Times New Roman" pitchFamily="18" charset="0"/>
              </a:rPr>
              <a:t>; "</a:t>
            </a:r>
            <a:r>
              <a:rPr lang="en-US" sz="1800" dirty="0" smtClean="0">
                <a:solidFill>
                  <a:srgbClr val="0070C0"/>
                </a:solidFill>
                <a:latin typeface="Times New Roman" pitchFamily="18" charset="0"/>
                <a:cs typeface="Times New Roman" pitchFamily="18" charset="0"/>
              </a:rPr>
              <a:t>We can get bamboo without any difficulties from forest as well as land owners and can sell any part of the country any time because bamboo is considered as grass. </a:t>
            </a:r>
            <a:r>
              <a:rPr lang="en-US" sz="1800" dirty="0" err="1" smtClean="0">
                <a:solidFill>
                  <a:srgbClr val="FF0000"/>
                </a:solidFill>
                <a:latin typeface="Times New Roman" pitchFamily="18" charset="0"/>
                <a:cs typeface="Times New Roman" pitchFamily="18" charset="0"/>
              </a:rPr>
              <a:t>NTFPs</a:t>
            </a:r>
            <a:r>
              <a:rPr lang="en-US" sz="1800" dirty="0" smtClean="0">
                <a:solidFill>
                  <a:srgbClr val="FF0000"/>
                </a:solidFill>
                <a:latin typeface="Times New Roman" pitchFamily="18" charset="0"/>
                <a:cs typeface="Times New Roman" pitchFamily="18" charset="0"/>
              </a:rPr>
              <a:t> and  other wood based products need more procedure that we are not able to buy and sell due to forest law of  Nepal</a:t>
            </a:r>
            <a:r>
              <a:rPr lang="en-US" sz="1800" dirty="0" smtClean="0">
                <a:latin typeface="Times New Roman" pitchFamily="18" charset="0"/>
                <a:cs typeface="Times New Roman" pitchFamily="18" charset="0"/>
              </a:rPr>
              <a:t>. We have less land and no irrigation facilities that could support us hardly for four months</a:t>
            </a:r>
            <a:r>
              <a:rPr lang="en-US" sz="1800" dirty="0" smtClean="0">
                <a:solidFill>
                  <a:srgbClr val="7030A0"/>
                </a:solidFill>
                <a:latin typeface="Times New Roman" pitchFamily="18" charset="0"/>
                <a:cs typeface="Times New Roman" pitchFamily="18" charset="0"/>
              </a:rPr>
              <a:t>.</a:t>
            </a:r>
          </a:p>
          <a:p>
            <a:pPr algn="just"/>
            <a:r>
              <a:rPr lang="en-US" sz="1800" dirty="0" smtClean="0">
                <a:solidFill>
                  <a:srgbClr val="7030A0"/>
                </a:solidFill>
                <a:latin typeface="Times New Roman" pitchFamily="18" charset="0"/>
                <a:cs typeface="Times New Roman" pitchFamily="18" charset="0"/>
              </a:rPr>
              <a:t>Due to less rainfall in this decade we are unable to cultivate food stuff even in the rainy season and getting less product from our farmland though we spent more time due to lack of such opportunities</a:t>
            </a:r>
            <a:r>
              <a:rPr lang="en-US" sz="1800" dirty="0" smtClean="0">
                <a:latin typeface="Times New Roman" pitchFamily="18" charset="0"/>
                <a:cs typeface="Times New Roman" pitchFamily="18" charset="0"/>
              </a:rPr>
              <a:t>. We can weave bamboo utensils  in our leisure time though we are in old aged. </a:t>
            </a:r>
          </a:p>
          <a:p>
            <a:pPr algn="just"/>
            <a:r>
              <a:rPr lang="en-US" sz="1800" dirty="0" smtClean="0">
                <a:solidFill>
                  <a:srgbClr val="00B050"/>
                </a:solidFill>
                <a:latin typeface="Times New Roman" pitchFamily="18" charset="0"/>
                <a:cs typeface="Times New Roman" pitchFamily="18" charset="0"/>
              </a:rPr>
              <a:t>We can earn about </a:t>
            </a:r>
            <a:r>
              <a:rPr lang="en-US" sz="1800" b="1" dirty="0" smtClean="0">
                <a:solidFill>
                  <a:srgbClr val="FF0000"/>
                </a:solidFill>
                <a:latin typeface="Times New Roman" pitchFamily="18" charset="0"/>
                <a:cs typeface="Times New Roman" pitchFamily="18" charset="0"/>
              </a:rPr>
              <a:t>6000/</a:t>
            </a:r>
            <a:r>
              <a:rPr lang="en-US" sz="1800" dirty="0" smtClean="0">
                <a:solidFill>
                  <a:srgbClr val="00B050"/>
                </a:solidFill>
                <a:latin typeface="Times New Roman" pitchFamily="18" charset="0"/>
                <a:cs typeface="Times New Roman" pitchFamily="18" charset="0"/>
              </a:rPr>
              <a:t>- </a:t>
            </a:r>
            <a:r>
              <a:rPr lang="en-US" sz="1800" dirty="0" err="1" smtClean="0">
                <a:solidFill>
                  <a:srgbClr val="00B050"/>
                </a:solidFill>
                <a:latin typeface="Times New Roman" pitchFamily="18" charset="0"/>
                <a:cs typeface="Times New Roman" pitchFamily="18" charset="0"/>
              </a:rPr>
              <a:t>NRs</a:t>
            </a:r>
            <a:r>
              <a:rPr lang="en-US" sz="1800" dirty="0" smtClean="0">
                <a:solidFill>
                  <a:srgbClr val="00B050"/>
                </a:solidFill>
                <a:latin typeface="Times New Roman" pitchFamily="18" charset="0"/>
                <a:cs typeface="Times New Roman" pitchFamily="18" charset="0"/>
              </a:rPr>
              <a:t> in a week that is sufficient to buy food stuffs and fee for school children".</a:t>
            </a:r>
            <a:endParaRPr lang="en-US" sz="1800" dirty="0">
              <a:solidFill>
                <a:srgbClr val="00B050"/>
              </a:solidFill>
              <a:latin typeface="Times New Roman" pitchFamily="18" charset="0"/>
              <a:cs typeface="Times New Roman" pitchFamily="18" charset="0"/>
            </a:endParaRPr>
          </a:p>
        </p:txBody>
      </p:sp>
      <p:pic>
        <p:nvPicPr>
          <p:cNvPr id="6" name="Picture 5" descr="C:\Users\hp\Desktop\Private File\Travelled\DAS Cluster visited\DSC05957.JPG"/>
          <p:cNvPicPr/>
          <p:nvPr/>
        </p:nvPicPr>
        <p:blipFill>
          <a:blip r:embed="rId3" cstate="print"/>
          <a:srcRect/>
          <a:stretch>
            <a:fillRect/>
          </a:stretch>
        </p:blipFill>
        <p:spPr bwMode="auto">
          <a:xfrm>
            <a:off x="5029200" y="685800"/>
            <a:ext cx="4114800" cy="2692400"/>
          </a:xfrm>
          <a:prstGeom prst="rect">
            <a:avLst/>
          </a:prstGeom>
          <a:noFill/>
          <a:ln w="9525">
            <a:noFill/>
            <a:miter lim="800000"/>
            <a:headEnd/>
            <a:tailEnd/>
          </a:ln>
        </p:spPr>
      </p:pic>
      <p:pic>
        <p:nvPicPr>
          <p:cNvPr id="8" name="Content Placeholder 7" descr="G:\Bhojpur output2\DSC00241.JPG"/>
          <p:cNvPicPr>
            <a:picLocks noGrp="1"/>
          </p:cNvPicPr>
          <p:nvPr>
            <p:ph idx="1"/>
          </p:nvPr>
        </p:nvPicPr>
        <p:blipFill>
          <a:blip r:embed="rId4" cstate="print"/>
          <a:srcRect/>
          <a:stretch>
            <a:fillRect/>
          </a:stretch>
        </p:blipFill>
        <p:spPr bwMode="auto">
          <a:xfrm>
            <a:off x="5029200" y="3505200"/>
            <a:ext cx="4114800" cy="2743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b="1" dirty="0" err="1" smtClean="0">
                <a:latin typeface="Times New Roman" pitchFamily="18" charset="0"/>
                <a:cs typeface="Times New Roman" pitchFamily="18" charset="0"/>
              </a:rPr>
              <a:t>Discusion</a:t>
            </a:r>
            <a:r>
              <a:rPr lang="en-US" sz="3200" b="1" dirty="0" smtClean="0">
                <a:latin typeface="Times New Roman" pitchFamily="18" charset="0"/>
                <a:cs typeface="Times New Roman" pitchFamily="18" charset="0"/>
              </a:rPr>
              <a:t>/Conclusion</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1219200"/>
            <a:ext cx="8686800" cy="5105400"/>
          </a:xfrm>
        </p:spPr>
        <p:txBody>
          <a:bodyPr>
            <a:normAutofit fontScale="92500" lnSpcReduction="10000"/>
          </a:bodyPr>
          <a:lstStyle/>
          <a:p>
            <a:r>
              <a:rPr lang="en-US" sz="2400" dirty="0" smtClean="0">
                <a:solidFill>
                  <a:srgbClr val="7030A0"/>
                </a:solidFill>
                <a:latin typeface="Times New Roman" pitchFamily="18" charset="0"/>
                <a:cs typeface="Times New Roman" pitchFamily="18" charset="0"/>
              </a:rPr>
              <a:t>Plenty of bamboo species are available in the study area.</a:t>
            </a:r>
          </a:p>
          <a:p>
            <a:endParaRPr lang="en-US" sz="2400" dirty="0" smtClean="0">
              <a:solidFill>
                <a:srgbClr val="7030A0"/>
              </a:solidFill>
              <a:latin typeface="Times New Roman" pitchFamily="18" charset="0"/>
              <a:cs typeface="Times New Roman" pitchFamily="18" charset="0"/>
            </a:endParaRPr>
          </a:p>
          <a:p>
            <a:r>
              <a:rPr lang="en-US" sz="2400" dirty="0" smtClean="0">
                <a:solidFill>
                  <a:srgbClr val="7030A0"/>
                </a:solidFill>
                <a:latin typeface="Times New Roman" pitchFamily="18" charset="0"/>
                <a:cs typeface="Times New Roman" pitchFamily="18" charset="0"/>
              </a:rPr>
              <a:t>Study found that women from poor family are interested in bamboo weaving enterprises.</a:t>
            </a:r>
          </a:p>
          <a:p>
            <a:endParaRPr lang="en-US" sz="2400" dirty="0" smtClean="0">
              <a:solidFill>
                <a:srgbClr val="7030A0"/>
              </a:solidFill>
              <a:latin typeface="Times New Roman" pitchFamily="18" charset="0"/>
              <a:cs typeface="Times New Roman" pitchFamily="18" charset="0"/>
            </a:endParaRPr>
          </a:p>
          <a:p>
            <a:r>
              <a:rPr lang="en-US" sz="2400" dirty="0" smtClean="0">
                <a:solidFill>
                  <a:srgbClr val="7030A0"/>
                </a:solidFill>
                <a:latin typeface="Times New Roman" pitchFamily="18" charset="0"/>
                <a:cs typeface="Times New Roman" pitchFamily="18" charset="0"/>
              </a:rPr>
              <a:t>Bamboo craft making is only the alternative income source to cope with this food insecurity situation as it is the traditional occupation of Ethnic and </a:t>
            </a:r>
            <a:r>
              <a:rPr lang="en-US" sz="2400" dirty="0" err="1" smtClean="0">
                <a:solidFill>
                  <a:srgbClr val="7030A0"/>
                </a:solidFill>
                <a:latin typeface="Times New Roman" pitchFamily="18" charset="0"/>
                <a:cs typeface="Times New Roman" pitchFamily="18" charset="0"/>
              </a:rPr>
              <a:t>Dalits</a:t>
            </a:r>
            <a:r>
              <a:rPr lang="en-US" sz="2400" dirty="0" smtClean="0">
                <a:solidFill>
                  <a:srgbClr val="7030A0"/>
                </a:solidFill>
                <a:latin typeface="Times New Roman" pitchFamily="18" charset="0"/>
                <a:cs typeface="Times New Roman" pitchFamily="18" charset="0"/>
              </a:rPr>
              <a:t>.</a:t>
            </a:r>
          </a:p>
          <a:p>
            <a:pPr>
              <a:buNone/>
            </a:pPr>
            <a:endParaRPr lang="en-US" sz="2400" dirty="0" smtClean="0">
              <a:solidFill>
                <a:srgbClr val="7030A0"/>
              </a:solidFill>
              <a:latin typeface="Times New Roman" pitchFamily="18" charset="0"/>
              <a:cs typeface="Times New Roman" pitchFamily="18" charset="0"/>
            </a:endParaRPr>
          </a:p>
          <a:p>
            <a:r>
              <a:rPr lang="en-US" sz="2400" dirty="0" smtClean="0">
                <a:solidFill>
                  <a:srgbClr val="7030A0"/>
                </a:solidFill>
                <a:latin typeface="Times New Roman" pitchFamily="18" charset="0"/>
                <a:cs typeface="Times New Roman" pitchFamily="18" charset="0"/>
              </a:rPr>
              <a:t> There is high demand of  modern bamboo crafts due to urbanization in the country.</a:t>
            </a:r>
          </a:p>
          <a:p>
            <a:endParaRPr lang="en-US" sz="2400" dirty="0" smtClean="0">
              <a:solidFill>
                <a:srgbClr val="7030A0"/>
              </a:solidFill>
              <a:latin typeface="Times New Roman" pitchFamily="18" charset="0"/>
              <a:cs typeface="Times New Roman" pitchFamily="18" charset="0"/>
            </a:endParaRPr>
          </a:p>
          <a:p>
            <a:r>
              <a:rPr lang="en-US" sz="2400" dirty="0" smtClean="0">
                <a:solidFill>
                  <a:srgbClr val="7030A0"/>
                </a:solidFill>
                <a:latin typeface="Times New Roman" pitchFamily="18" charset="0"/>
                <a:cs typeface="Times New Roman" pitchFamily="18" charset="0"/>
              </a:rPr>
              <a:t>Bamboo is playing crucial role to uplift the economic and educational status of the deprived people in study area.</a:t>
            </a:r>
          </a:p>
          <a:p>
            <a:endParaRPr lang="en-US" sz="2600"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p>
            <a:r>
              <a:rPr lang="en-US" sz="3200" b="1" dirty="0" smtClean="0">
                <a:latin typeface="Times New Roman" pitchFamily="18" charset="0"/>
                <a:cs typeface="Times New Roman" pitchFamily="18" charset="0"/>
              </a:rPr>
              <a:t>Recommendation</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1295400"/>
            <a:ext cx="8686800" cy="5257800"/>
          </a:xfrm>
        </p:spPr>
        <p:txBody>
          <a:bodyPr>
            <a:normAutofit/>
          </a:bodyPr>
          <a:lstStyle/>
          <a:p>
            <a:pPr algn="just"/>
            <a:r>
              <a:rPr lang="en-US" sz="2000" dirty="0" smtClean="0">
                <a:solidFill>
                  <a:srgbClr val="00B0F0"/>
                </a:solidFill>
                <a:latin typeface="Times New Roman" pitchFamily="18" charset="0"/>
                <a:cs typeface="Times New Roman" pitchFamily="18" charset="0"/>
              </a:rPr>
              <a:t>Government  should provide adequate support (Promotion trainings, skills, additional knowledge for marketing with proper policies).</a:t>
            </a:r>
          </a:p>
          <a:p>
            <a:pPr algn="just"/>
            <a:endParaRPr lang="en-US" sz="2000" dirty="0" smtClean="0">
              <a:solidFill>
                <a:srgbClr val="00B0F0"/>
              </a:solidFill>
              <a:latin typeface="Times New Roman" pitchFamily="18" charset="0"/>
              <a:cs typeface="Times New Roman" pitchFamily="18" charset="0"/>
            </a:endParaRPr>
          </a:p>
          <a:p>
            <a:pPr algn="just"/>
            <a:r>
              <a:rPr lang="en-US" sz="2000" dirty="0" err="1" smtClean="0">
                <a:solidFill>
                  <a:srgbClr val="00B0F0"/>
                </a:solidFill>
                <a:latin typeface="Times New Roman" pitchFamily="18" charset="0"/>
                <a:cs typeface="Times New Roman" pitchFamily="18" charset="0"/>
              </a:rPr>
              <a:t>INGOs</a:t>
            </a:r>
            <a:r>
              <a:rPr lang="en-US" sz="2000" dirty="0" smtClean="0">
                <a:solidFill>
                  <a:srgbClr val="00B0F0"/>
                </a:solidFill>
                <a:latin typeface="Times New Roman" pitchFamily="18" charset="0"/>
                <a:cs typeface="Times New Roman" pitchFamily="18" charset="0"/>
              </a:rPr>
              <a:t>/NGOs should work without any duplication making strong coordination with related line agencies</a:t>
            </a:r>
          </a:p>
          <a:p>
            <a:pPr algn="just"/>
            <a:endParaRPr lang="en-US" sz="2000" dirty="0" smtClean="0">
              <a:solidFill>
                <a:srgbClr val="00B0F0"/>
              </a:solidFill>
              <a:latin typeface="Times New Roman" pitchFamily="18" charset="0"/>
              <a:cs typeface="Times New Roman" pitchFamily="18" charset="0"/>
            </a:endParaRPr>
          </a:p>
          <a:p>
            <a:pPr algn="just"/>
            <a:r>
              <a:rPr lang="en-US" sz="2000" dirty="0" smtClean="0">
                <a:solidFill>
                  <a:srgbClr val="00B0F0"/>
                </a:solidFill>
                <a:latin typeface="Times New Roman" pitchFamily="18" charset="0"/>
                <a:cs typeface="Times New Roman" pitchFamily="18" charset="0"/>
              </a:rPr>
              <a:t>Integrated effort is required to develop bamboo entrepreneurship, promotion of cottage industries and conservation of traditional knowledge system to reduce the poverty in Nepal.</a:t>
            </a:r>
          </a:p>
          <a:p>
            <a:pPr algn="just"/>
            <a:endParaRPr lang="en-US" sz="2000" dirty="0" smtClean="0">
              <a:solidFill>
                <a:srgbClr val="00B0F0"/>
              </a:solidFill>
              <a:latin typeface="Times New Roman" pitchFamily="18" charset="0"/>
              <a:cs typeface="Times New Roman" pitchFamily="18" charset="0"/>
            </a:endParaRPr>
          </a:p>
          <a:p>
            <a:pPr algn="just"/>
            <a:r>
              <a:rPr lang="en-US" sz="2000" dirty="0" smtClean="0">
                <a:solidFill>
                  <a:srgbClr val="00B0F0"/>
                </a:solidFill>
                <a:latin typeface="Times New Roman" pitchFamily="18" charset="0"/>
                <a:cs typeface="Times New Roman" pitchFamily="18" charset="0"/>
              </a:rPr>
              <a:t>Sustainable utilization is must for the benefit of the society and nation.</a:t>
            </a:r>
          </a:p>
          <a:p>
            <a:pPr algn="just"/>
            <a:endParaRPr lang="en-US" sz="2400" dirty="0" smtClean="0">
              <a:solidFill>
                <a:srgbClr val="00B0F0"/>
              </a:solidFill>
              <a:latin typeface="Times New Roman" pitchFamily="18" charset="0"/>
              <a:cs typeface="Times New Roman" pitchFamily="18" charset="0"/>
            </a:endParaRPr>
          </a:p>
          <a:p>
            <a:pPr algn="just"/>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3200" b="1" dirty="0" smtClean="0">
                <a:latin typeface="Times New Roman" pitchFamily="18" charset="0"/>
                <a:cs typeface="Times New Roman" pitchFamily="18" charset="0"/>
              </a:rPr>
              <a:t>Acknowledgements</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304800" y="762000"/>
            <a:ext cx="8610600" cy="5562600"/>
          </a:xfrm>
        </p:spPr>
        <p:txBody>
          <a:bodyPr>
            <a:normAutofit/>
          </a:bodyPr>
          <a:lstStyle/>
          <a:p>
            <a:pPr algn="just"/>
            <a:endParaRPr lang="en-US" sz="2000" dirty="0" smtClean="0">
              <a:solidFill>
                <a:srgbClr val="7030A0"/>
              </a:solidFill>
              <a:latin typeface="Times New Roman" pitchFamily="18" charset="0"/>
              <a:cs typeface="Times New Roman" pitchFamily="18" charset="0"/>
            </a:endParaRPr>
          </a:p>
          <a:p>
            <a:pPr algn="just"/>
            <a:r>
              <a:rPr lang="en-US" sz="2000" dirty="0" smtClean="0">
                <a:solidFill>
                  <a:srgbClr val="7030A0"/>
                </a:solidFill>
                <a:latin typeface="Times New Roman" pitchFamily="18" charset="0"/>
                <a:cs typeface="Times New Roman" pitchFamily="18" charset="0"/>
              </a:rPr>
              <a:t>I am grateful to the local people who devoted their precious time and shared their knowledge during my field visit.</a:t>
            </a:r>
          </a:p>
          <a:p>
            <a:pPr algn="just"/>
            <a:endParaRPr lang="en-US" sz="2000" dirty="0" smtClean="0">
              <a:solidFill>
                <a:srgbClr val="7030A0"/>
              </a:solidFill>
              <a:latin typeface="Times New Roman" pitchFamily="18" charset="0"/>
              <a:cs typeface="Times New Roman" pitchFamily="18" charset="0"/>
            </a:endParaRPr>
          </a:p>
          <a:p>
            <a:pPr algn="just"/>
            <a:r>
              <a:rPr lang="en-US" sz="2000" dirty="0" smtClean="0">
                <a:solidFill>
                  <a:srgbClr val="7030A0"/>
                </a:solidFill>
                <a:latin typeface="Times New Roman" pitchFamily="18" charset="0"/>
                <a:cs typeface="Times New Roman" pitchFamily="18" charset="0"/>
              </a:rPr>
              <a:t> I also acknowledge the encouragement rendered by my family members and </a:t>
            </a:r>
            <a:r>
              <a:rPr lang="en-US" sz="2000" dirty="0" err="1" smtClean="0">
                <a:solidFill>
                  <a:srgbClr val="7030A0"/>
                </a:solidFill>
                <a:latin typeface="Times New Roman" pitchFamily="18" charset="0"/>
                <a:cs typeface="Times New Roman" pitchFamily="18" charset="0"/>
              </a:rPr>
              <a:t>RRN</a:t>
            </a:r>
            <a:r>
              <a:rPr lang="en-US" sz="2000" dirty="0" smtClean="0">
                <a:solidFill>
                  <a:srgbClr val="7030A0"/>
                </a:solidFill>
                <a:latin typeface="Times New Roman" pitchFamily="18" charset="0"/>
                <a:cs typeface="Times New Roman" pitchFamily="18" charset="0"/>
              </a:rPr>
              <a:t>/</a:t>
            </a:r>
            <a:r>
              <a:rPr lang="en-US" sz="2000" dirty="0" err="1" smtClean="0">
                <a:solidFill>
                  <a:srgbClr val="7030A0"/>
                </a:solidFill>
                <a:latin typeface="Times New Roman" pitchFamily="18" charset="0"/>
                <a:cs typeface="Times New Roman" pitchFamily="18" charset="0"/>
              </a:rPr>
              <a:t>MSFP</a:t>
            </a:r>
            <a:r>
              <a:rPr lang="en-US" sz="2000" dirty="0" smtClean="0">
                <a:solidFill>
                  <a:srgbClr val="7030A0"/>
                </a:solidFill>
                <a:latin typeface="Times New Roman" pitchFamily="18" charset="0"/>
                <a:cs typeface="Times New Roman" pitchFamily="18" charset="0"/>
              </a:rPr>
              <a:t>.</a:t>
            </a:r>
          </a:p>
          <a:p>
            <a:pPr algn="just"/>
            <a:endParaRPr lang="en-US" sz="2000" dirty="0" smtClean="0">
              <a:solidFill>
                <a:srgbClr val="7030A0"/>
              </a:solidFill>
              <a:latin typeface="Times New Roman" pitchFamily="18" charset="0"/>
              <a:cs typeface="Times New Roman" pitchFamily="18" charset="0"/>
            </a:endParaRPr>
          </a:p>
          <a:p>
            <a:pPr algn="just"/>
            <a:r>
              <a:rPr lang="en-US" sz="2000" dirty="0" smtClean="0">
                <a:solidFill>
                  <a:srgbClr val="7030A0"/>
                </a:solidFill>
                <a:latin typeface="Times New Roman" pitchFamily="18" charset="0"/>
                <a:cs typeface="Times New Roman" pitchFamily="18" charset="0"/>
              </a:rPr>
              <a:t> I am thankful to conference authority to provide me  this opportunity to deliver my research findings.</a:t>
            </a:r>
          </a:p>
          <a:p>
            <a:pPr algn="just"/>
            <a:endParaRPr lang="en-US" sz="2000" dirty="0" smtClean="0">
              <a:solidFill>
                <a:srgbClr val="7030A0"/>
              </a:solidFill>
              <a:latin typeface="Times New Roman" pitchFamily="18" charset="0"/>
              <a:cs typeface="Times New Roman" pitchFamily="18" charset="0"/>
            </a:endParaRPr>
          </a:p>
          <a:p>
            <a:pPr algn="just"/>
            <a:r>
              <a:rPr lang="en-US" sz="2400" dirty="0" smtClean="0">
                <a:solidFill>
                  <a:srgbClr val="00B050"/>
                </a:solidFill>
                <a:latin typeface="Times New Roman" pitchFamily="18" charset="0"/>
                <a:cs typeface="Times New Roman" pitchFamily="18" charset="0"/>
              </a:rPr>
              <a:t>Thank you very much for your kind attention to the audience.</a:t>
            </a:r>
          </a:p>
          <a:p>
            <a:endParaRPr lang="en-US" dirty="0">
              <a:solidFill>
                <a:srgbClr val="7030A0"/>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533400" y="304800"/>
            <a:ext cx="8229600" cy="914400"/>
          </a:xfrm>
        </p:spPr>
        <p:txBody>
          <a:bodyPr>
            <a:normAutofit/>
          </a:bodyPr>
          <a:lstStyle/>
          <a:p>
            <a:pPr eaLnBrk="1" hangingPunct="1"/>
            <a:r>
              <a:rPr lang="en-US" sz="3200" b="1" dirty="0" smtClean="0">
                <a:solidFill>
                  <a:srgbClr val="7030A0"/>
                </a:solidFill>
                <a:cs typeface="Arial" charset="0"/>
              </a:rPr>
              <a:t>Nepal: Background</a:t>
            </a:r>
          </a:p>
        </p:txBody>
      </p:sp>
      <p:sp>
        <p:nvSpPr>
          <p:cNvPr id="4099" name="Content Placeholder 2"/>
          <p:cNvSpPr>
            <a:spLocks noGrp="1"/>
          </p:cNvSpPr>
          <p:nvPr>
            <p:ph idx="1"/>
          </p:nvPr>
        </p:nvSpPr>
        <p:spPr>
          <a:xfrm>
            <a:off x="457200" y="1447800"/>
            <a:ext cx="8458200" cy="1524000"/>
          </a:xfrm>
        </p:spPr>
        <p:txBody>
          <a:bodyPr>
            <a:normAutofit/>
          </a:bodyPr>
          <a:lstStyle/>
          <a:p>
            <a:pPr algn="just" eaLnBrk="1" hangingPunct="1">
              <a:buFont typeface="Wingdings" pitchFamily="2" charset="2"/>
              <a:buChar char="v"/>
            </a:pPr>
            <a:r>
              <a:rPr lang="en-US" sz="2400" b="1" dirty="0" smtClean="0">
                <a:cs typeface="Arial" charset="0"/>
              </a:rPr>
              <a:t>Small Himalayan country having area </a:t>
            </a:r>
            <a:r>
              <a:rPr lang="en-US" sz="2400" b="1" dirty="0" smtClean="0">
                <a:solidFill>
                  <a:srgbClr val="FF0000"/>
                </a:solidFill>
                <a:cs typeface="Arial" charset="0"/>
              </a:rPr>
              <a:t>147,181</a:t>
            </a:r>
            <a:r>
              <a:rPr lang="en-US" sz="2400" b="1" dirty="0" smtClean="0">
                <a:cs typeface="Arial" charset="0"/>
              </a:rPr>
              <a:t> km</a:t>
            </a:r>
            <a:r>
              <a:rPr lang="en-US" sz="2400" b="1" baseline="30000" dirty="0" smtClean="0">
                <a:cs typeface="Arial" charset="0"/>
              </a:rPr>
              <a:t>2</a:t>
            </a:r>
            <a:endParaRPr lang="en-US" sz="2400" b="1" dirty="0" smtClean="0">
              <a:cs typeface="Arial" charset="0"/>
            </a:endParaRPr>
          </a:p>
          <a:p>
            <a:pPr algn="just" eaLnBrk="1" hangingPunct="1">
              <a:buFont typeface="Wingdings" pitchFamily="2" charset="2"/>
              <a:buChar char="v"/>
            </a:pPr>
            <a:r>
              <a:rPr lang="en-US" sz="2400" b="1" dirty="0" smtClean="0">
                <a:cs typeface="Arial" charset="0"/>
              </a:rPr>
              <a:t>Altitudinal variation from </a:t>
            </a:r>
            <a:r>
              <a:rPr lang="en-US" sz="2400" b="1" dirty="0" smtClean="0">
                <a:solidFill>
                  <a:srgbClr val="FF0000"/>
                </a:solidFill>
                <a:cs typeface="Arial" charset="0"/>
              </a:rPr>
              <a:t>60 </a:t>
            </a:r>
            <a:r>
              <a:rPr lang="en-US" sz="2400" b="1" dirty="0" smtClean="0">
                <a:cs typeface="Arial" charset="0"/>
              </a:rPr>
              <a:t>m to </a:t>
            </a:r>
            <a:r>
              <a:rPr lang="en-US" sz="2400" b="1" dirty="0" smtClean="0">
                <a:solidFill>
                  <a:srgbClr val="FF0000"/>
                </a:solidFill>
                <a:cs typeface="Arial" charset="0"/>
              </a:rPr>
              <a:t>8,848 </a:t>
            </a:r>
            <a:r>
              <a:rPr lang="en-US" sz="2400" b="1" dirty="0" smtClean="0">
                <a:cs typeface="Arial" charset="0"/>
              </a:rPr>
              <a:t>m</a:t>
            </a:r>
            <a:r>
              <a:rPr lang="en-US" sz="2400" b="1" dirty="0" smtClean="0">
                <a:solidFill>
                  <a:srgbClr val="FF0000"/>
                </a:solidFill>
                <a:cs typeface="Arial" charset="0"/>
              </a:rPr>
              <a:t> </a:t>
            </a:r>
            <a:r>
              <a:rPr lang="en-US" sz="2400" b="1" dirty="0" smtClean="0">
                <a:cs typeface="Arial" charset="0"/>
              </a:rPr>
              <a:t>in very short distance; makes it rich in biodiversity</a:t>
            </a:r>
          </a:p>
        </p:txBody>
      </p:sp>
      <p:pic>
        <p:nvPicPr>
          <p:cNvPr id="4100" name="Picture 7"/>
          <p:cNvPicPr>
            <a:picLocks noChangeAspect="1" noChangeArrowheads="1"/>
          </p:cNvPicPr>
          <p:nvPr/>
        </p:nvPicPr>
        <p:blipFill>
          <a:blip r:embed="rId2"/>
          <a:srcRect/>
          <a:stretch>
            <a:fillRect/>
          </a:stretch>
        </p:blipFill>
        <p:spPr bwMode="auto">
          <a:xfrm>
            <a:off x="4038599" y="3504453"/>
            <a:ext cx="5105401" cy="3353547"/>
          </a:xfrm>
          <a:prstGeom prst="rect">
            <a:avLst/>
          </a:prstGeom>
          <a:noFill/>
          <a:ln w="9525">
            <a:noFill/>
            <a:miter lim="800000"/>
            <a:headEnd/>
            <a:tailEnd/>
          </a:ln>
        </p:spPr>
      </p:pic>
      <p:pic>
        <p:nvPicPr>
          <p:cNvPr id="4101" name="Picture 2" descr="http://www.ekantipur.com/uploads/kantipur/news/2011/gallery_10_09/Mount-everest_20111010085928.jpg"/>
          <p:cNvPicPr>
            <a:picLocks noChangeAspect="1" noChangeArrowheads="1"/>
          </p:cNvPicPr>
          <p:nvPr/>
        </p:nvPicPr>
        <p:blipFill>
          <a:blip r:embed="rId3"/>
          <a:srcRect/>
          <a:stretch>
            <a:fillRect/>
          </a:stretch>
        </p:blipFill>
        <p:spPr bwMode="auto">
          <a:xfrm>
            <a:off x="101600" y="3429000"/>
            <a:ext cx="3860800" cy="2895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itle 1"/>
          <p:cNvSpPr>
            <a:spLocks noGrp="1"/>
          </p:cNvSpPr>
          <p:nvPr>
            <p:ph type="title"/>
          </p:nvPr>
        </p:nvSpPr>
        <p:spPr>
          <a:xfrm>
            <a:off x="762000" y="3124200"/>
            <a:ext cx="2286000" cy="685800"/>
          </a:xfrm>
        </p:spPr>
        <p:txBody>
          <a:bodyPr>
            <a:normAutofit/>
          </a:bodyPr>
          <a:lstStyle/>
          <a:p>
            <a:pPr algn="l"/>
            <a:r>
              <a:rPr lang="en-US" sz="3200" b="1" dirty="0" smtClean="0">
                <a:solidFill>
                  <a:srgbClr val="7030A0"/>
                </a:solidFill>
                <a:cs typeface="Arial" charset="0"/>
              </a:rPr>
              <a:t>Livelihood</a:t>
            </a:r>
          </a:p>
        </p:txBody>
      </p:sp>
      <p:sp>
        <p:nvSpPr>
          <p:cNvPr id="5122" name="Content Placeholder 2"/>
          <p:cNvSpPr>
            <a:spLocks noGrp="1"/>
          </p:cNvSpPr>
          <p:nvPr>
            <p:ph idx="1"/>
          </p:nvPr>
        </p:nvSpPr>
        <p:spPr>
          <a:xfrm>
            <a:off x="0" y="304800"/>
            <a:ext cx="3429000" cy="2514600"/>
          </a:xfrm>
        </p:spPr>
        <p:txBody>
          <a:bodyPr/>
          <a:lstStyle/>
          <a:p>
            <a:pPr algn="ctr">
              <a:buFont typeface="Arial" charset="0"/>
              <a:buNone/>
            </a:pPr>
            <a:r>
              <a:rPr lang="en-US" b="1" dirty="0" smtClean="0">
                <a:solidFill>
                  <a:srgbClr val="7030A0"/>
                </a:solidFill>
                <a:latin typeface="+mj-lt"/>
                <a:cs typeface="Arial" charset="0"/>
              </a:rPr>
              <a:t>Population</a:t>
            </a:r>
          </a:p>
          <a:p>
            <a:pPr>
              <a:buFont typeface="Wingdings" pitchFamily="2" charset="2"/>
              <a:buChar char="Ø"/>
            </a:pPr>
            <a:r>
              <a:rPr lang="en-US" sz="2400" b="1" dirty="0" smtClean="0">
                <a:latin typeface="Times New Roman" pitchFamily="18" charset="0"/>
                <a:cs typeface="Times New Roman" pitchFamily="18" charset="0"/>
              </a:rPr>
              <a:t>Total: 26.6 million</a:t>
            </a:r>
          </a:p>
          <a:p>
            <a:pPr>
              <a:buFont typeface="Wingdings" pitchFamily="2" charset="2"/>
              <a:buChar char="Ø"/>
            </a:pPr>
            <a:r>
              <a:rPr lang="en-US" sz="2400" b="1" dirty="0" smtClean="0">
                <a:latin typeface="Times New Roman" pitchFamily="18" charset="0"/>
                <a:cs typeface="Times New Roman" pitchFamily="18" charset="0"/>
              </a:rPr>
              <a:t>Male: 12.9 million</a:t>
            </a:r>
          </a:p>
          <a:p>
            <a:pPr>
              <a:buFont typeface="Wingdings" pitchFamily="2" charset="2"/>
              <a:buChar char="Ø"/>
            </a:pPr>
            <a:r>
              <a:rPr lang="en-US" sz="2400" b="1" dirty="0" smtClean="0">
                <a:latin typeface="Times New Roman" pitchFamily="18" charset="0"/>
                <a:cs typeface="Times New Roman" pitchFamily="18" charset="0"/>
              </a:rPr>
              <a:t>Female: 13.7 million</a:t>
            </a:r>
          </a:p>
          <a:p>
            <a:pPr algn="r">
              <a:buFont typeface="Arial" charset="0"/>
              <a:buNone/>
            </a:pPr>
            <a:r>
              <a:rPr lang="en-US" sz="24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(CBS, 2011)</a:t>
            </a:r>
          </a:p>
          <a:p>
            <a:pPr>
              <a:buFont typeface="Arial" charset="0"/>
              <a:buNone/>
            </a:pPr>
            <a:endParaRPr lang="en-US" sz="2800" b="1" dirty="0" smtClean="0"/>
          </a:p>
        </p:txBody>
      </p:sp>
      <p:sp>
        <p:nvSpPr>
          <p:cNvPr id="5124" name="Rectangle 4"/>
          <p:cNvSpPr>
            <a:spLocks noChangeArrowheads="1"/>
          </p:cNvSpPr>
          <p:nvPr/>
        </p:nvSpPr>
        <p:spPr bwMode="auto">
          <a:xfrm>
            <a:off x="0" y="2667000"/>
            <a:ext cx="6096000" cy="646331"/>
          </a:xfrm>
          <a:prstGeom prst="rect">
            <a:avLst/>
          </a:prstGeom>
          <a:noFill/>
          <a:ln w="9525">
            <a:noFill/>
            <a:miter lim="800000"/>
            <a:headEnd/>
            <a:tailEnd/>
          </a:ln>
        </p:spPr>
        <p:txBody>
          <a:bodyPr wrap="square">
            <a:spAutoFit/>
          </a:bodyPr>
          <a:lstStyle/>
          <a:p>
            <a:pPr algn="ctr"/>
            <a:r>
              <a:rPr lang="en-US" b="1" dirty="0">
                <a:solidFill>
                  <a:srgbClr val="FF0000"/>
                </a:solidFill>
              </a:rPr>
              <a:t>More than 100 ethnic/caste groups with distinct </a:t>
            </a:r>
            <a:r>
              <a:rPr lang="en-US" b="1" dirty="0" err="1" smtClean="0">
                <a:solidFill>
                  <a:srgbClr val="FF0000"/>
                </a:solidFill>
              </a:rPr>
              <a:t>dialects,cultural</a:t>
            </a:r>
            <a:r>
              <a:rPr lang="en-US" b="1" dirty="0" smtClean="0">
                <a:solidFill>
                  <a:srgbClr val="FF0000"/>
                </a:solidFill>
              </a:rPr>
              <a:t> </a:t>
            </a:r>
            <a:r>
              <a:rPr lang="en-US" b="1" dirty="0">
                <a:solidFill>
                  <a:srgbClr val="FF0000"/>
                </a:solidFill>
              </a:rPr>
              <a:t>and religious practices</a:t>
            </a:r>
          </a:p>
        </p:txBody>
      </p:sp>
      <p:sp>
        <p:nvSpPr>
          <p:cNvPr id="9" name="Rectangle 8"/>
          <p:cNvSpPr/>
          <p:nvPr/>
        </p:nvSpPr>
        <p:spPr>
          <a:xfrm>
            <a:off x="152400" y="3733801"/>
            <a:ext cx="6096000" cy="3170099"/>
          </a:xfrm>
          <a:prstGeom prst="rect">
            <a:avLst/>
          </a:prstGeom>
        </p:spPr>
        <p:txBody>
          <a:bodyPr wrap="square">
            <a:spAutoFit/>
          </a:bodyPr>
          <a:lstStyle/>
          <a:p>
            <a:pPr algn="just">
              <a:buFont typeface="Wingdings" pitchFamily="2" charset="2"/>
              <a:buChar char="Ø"/>
            </a:pPr>
            <a:r>
              <a:rPr lang="en-US" sz="2000" b="1" dirty="0" smtClean="0">
                <a:solidFill>
                  <a:srgbClr val="00B050"/>
                </a:solidFill>
              </a:rPr>
              <a:t>Forest is an integral part of the daily lives of the rural population.</a:t>
            </a:r>
          </a:p>
          <a:p>
            <a:pPr algn="just">
              <a:buFont typeface="Wingdings" pitchFamily="2" charset="2"/>
              <a:buChar char="Ø"/>
            </a:pPr>
            <a:endParaRPr lang="en-US" sz="2000" b="1" dirty="0" smtClean="0">
              <a:solidFill>
                <a:srgbClr val="00B050"/>
              </a:solidFill>
            </a:endParaRPr>
          </a:p>
          <a:p>
            <a:pPr algn="just">
              <a:buFont typeface="Wingdings" pitchFamily="2" charset="2"/>
              <a:buChar char="Ø"/>
            </a:pPr>
            <a:r>
              <a:rPr lang="en-US" sz="2000" b="1" dirty="0" smtClean="0">
                <a:solidFill>
                  <a:srgbClr val="00B050"/>
                </a:solidFill>
              </a:rPr>
              <a:t> Contributing major sources of subsistence for poor forest dependent community and income linked to NTFPs.</a:t>
            </a:r>
          </a:p>
          <a:p>
            <a:pPr algn="just">
              <a:buFont typeface="Wingdings" pitchFamily="2" charset="2"/>
              <a:buChar char="Ø"/>
            </a:pPr>
            <a:endParaRPr lang="en-US" sz="2000" b="1" dirty="0" smtClean="0">
              <a:solidFill>
                <a:srgbClr val="00B050"/>
              </a:solidFill>
            </a:endParaRPr>
          </a:p>
          <a:p>
            <a:pPr algn="just">
              <a:buFont typeface="Wingdings" pitchFamily="2" charset="2"/>
              <a:buChar char="Ø"/>
            </a:pPr>
            <a:r>
              <a:rPr lang="en-US" sz="2000" b="1" dirty="0" smtClean="0">
                <a:solidFill>
                  <a:srgbClr val="00B050"/>
                </a:solidFill>
              </a:rPr>
              <a:t>45% income with connection to the NTFPs which is about 15% of the  forestry sector’s contribution to the GDP ( </a:t>
            </a:r>
            <a:r>
              <a:rPr lang="en-US" sz="2000" b="1" dirty="0" err="1" smtClean="0">
                <a:solidFill>
                  <a:srgbClr val="00B050"/>
                </a:solidFill>
              </a:rPr>
              <a:t>Edwards,1996</a:t>
            </a:r>
            <a:r>
              <a:rPr lang="en-US" sz="2000" b="1" dirty="0" smtClean="0">
                <a:solidFill>
                  <a:srgbClr val="00B050"/>
                </a:solidFill>
              </a:rPr>
              <a:t>).</a:t>
            </a:r>
            <a:r>
              <a:rPr lang="en-US" sz="2000" dirty="0" smtClean="0"/>
              <a:t> </a:t>
            </a:r>
            <a:endParaRPr lang="en-US" sz="2000" b="1" dirty="0" smtClean="0">
              <a:solidFill>
                <a:srgbClr val="00B050"/>
              </a:solidFill>
            </a:endParaRPr>
          </a:p>
        </p:txBody>
      </p:sp>
      <p:pic>
        <p:nvPicPr>
          <p:cNvPr id="10" name="Picture 9" descr="C:\Documents and Settings\Admin\My Documents\Downloads\17770_527068477366633_1322763540_n.jpg"/>
          <p:cNvPicPr/>
          <p:nvPr/>
        </p:nvPicPr>
        <p:blipFill>
          <a:blip r:embed="rId3"/>
          <a:srcRect/>
          <a:stretch>
            <a:fillRect/>
          </a:stretch>
        </p:blipFill>
        <p:spPr bwMode="auto">
          <a:xfrm>
            <a:off x="3581400" y="0"/>
            <a:ext cx="2743200" cy="2362200"/>
          </a:xfrm>
          <a:prstGeom prst="rect">
            <a:avLst/>
          </a:prstGeom>
          <a:noFill/>
          <a:ln w="9525">
            <a:noFill/>
            <a:miter lim="800000"/>
            <a:headEnd/>
            <a:tailEnd/>
          </a:ln>
        </p:spPr>
      </p:pic>
      <p:pic>
        <p:nvPicPr>
          <p:cNvPr id="8" name="Picture 7" descr="H:\RP photos\DSC08685.JPG"/>
          <p:cNvPicPr>
            <a:picLocks noChangeAspect="1" noChangeArrowheads="1"/>
          </p:cNvPicPr>
          <p:nvPr/>
        </p:nvPicPr>
        <p:blipFill>
          <a:blip r:embed="rId4" cstate="print"/>
          <a:srcRect/>
          <a:stretch>
            <a:fillRect/>
          </a:stretch>
        </p:blipFill>
        <p:spPr bwMode="auto">
          <a:xfrm>
            <a:off x="6390968" y="0"/>
            <a:ext cx="2753032" cy="2362200"/>
          </a:xfrm>
          <a:prstGeom prst="rect">
            <a:avLst/>
          </a:prstGeom>
          <a:noFill/>
          <a:ln w="9525">
            <a:noFill/>
            <a:miter lim="800000"/>
            <a:headEnd/>
            <a:tailEnd/>
          </a:ln>
        </p:spPr>
      </p:pic>
      <p:pic>
        <p:nvPicPr>
          <p:cNvPr id="12" name="Picture 11" descr="C:\Documents and Settings\Admin\My Documents\salko pat.jpg"/>
          <p:cNvPicPr/>
          <p:nvPr/>
        </p:nvPicPr>
        <p:blipFill>
          <a:blip r:embed="rId5" cstate="print"/>
          <a:srcRect/>
          <a:stretch>
            <a:fillRect/>
          </a:stretch>
        </p:blipFill>
        <p:spPr bwMode="auto">
          <a:xfrm>
            <a:off x="6400800" y="2514600"/>
            <a:ext cx="2743200" cy="1981200"/>
          </a:xfrm>
          <a:prstGeom prst="rect">
            <a:avLst/>
          </a:prstGeom>
          <a:noFill/>
          <a:ln w="9525">
            <a:noFill/>
            <a:miter lim="800000"/>
            <a:headEnd/>
            <a:tailEnd/>
          </a:ln>
        </p:spPr>
      </p:pic>
      <p:pic>
        <p:nvPicPr>
          <p:cNvPr id="13" name="Picture 12" descr="C:\Users\hp\Downloads\DSC00015.JPG"/>
          <p:cNvPicPr/>
          <p:nvPr/>
        </p:nvPicPr>
        <p:blipFill>
          <a:blip r:embed="rId6" cstate="print"/>
          <a:srcRect/>
          <a:stretch>
            <a:fillRect/>
          </a:stretch>
        </p:blipFill>
        <p:spPr bwMode="auto">
          <a:xfrm>
            <a:off x="6324600" y="4572000"/>
            <a:ext cx="2628164" cy="2133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3200" b="1" dirty="0" smtClean="0">
                <a:solidFill>
                  <a:srgbClr val="7030A0"/>
                </a:solidFill>
              </a:rPr>
              <a:t> Rationale  of  Research</a:t>
            </a:r>
            <a:endParaRPr lang="en-US" sz="3200" b="1" dirty="0">
              <a:solidFill>
                <a:srgbClr val="7030A0"/>
              </a:solidFill>
            </a:endParaRPr>
          </a:p>
        </p:txBody>
      </p:sp>
      <p:sp>
        <p:nvSpPr>
          <p:cNvPr id="3" name="Content Placeholder 2"/>
          <p:cNvSpPr>
            <a:spLocks noGrp="1"/>
          </p:cNvSpPr>
          <p:nvPr>
            <p:ph idx="1"/>
          </p:nvPr>
        </p:nvSpPr>
        <p:spPr>
          <a:xfrm>
            <a:off x="228600" y="762000"/>
            <a:ext cx="8686800" cy="5943600"/>
          </a:xfrm>
        </p:spPr>
        <p:txBody>
          <a:bodyPr>
            <a:normAutofit fontScale="92500" lnSpcReduction="10000"/>
          </a:bodyPr>
          <a:lstStyle/>
          <a:p>
            <a:pPr algn="just">
              <a:buFont typeface="Wingdings" pitchFamily="2" charset="2"/>
              <a:buChar char="v"/>
            </a:pPr>
            <a:endParaRPr lang="en-US" sz="2000" dirty="0" smtClean="0">
              <a:solidFill>
                <a:srgbClr val="002060"/>
              </a:solidFill>
            </a:endParaRPr>
          </a:p>
          <a:p>
            <a:pPr algn="just">
              <a:buFont typeface="Wingdings" pitchFamily="2" charset="2"/>
              <a:buChar char="v"/>
            </a:pPr>
            <a:r>
              <a:rPr lang="en-US" sz="2200" b="1" dirty="0" smtClean="0">
                <a:solidFill>
                  <a:srgbClr val="002060"/>
                </a:solidFill>
                <a:latin typeface="Times New Roman" pitchFamily="18" charset="0"/>
                <a:cs typeface="Times New Roman" pitchFamily="18" charset="0"/>
              </a:rPr>
              <a:t>Before prescribing specific management tools to resource managers, adaptive research must be carried out. </a:t>
            </a:r>
          </a:p>
          <a:p>
            <a:pPr algn="just">
              <a:buFont typeface="Wingdings" pitchFamily="2" charset="2"/>
              <a:buChar char="v"/>
            </a:pPr>
            <a:endParaRPr lang="en-US" sz="2200" b="1" dirty="0" smtClean="0">
              <a:solidFill>
                <a:srgbClr val="002060"/>
              </a:solidFill>
              <a:latin typeface="Times New Roman" pitchFamily="18" charset="0"/>
              <a:cs typeface="Times New Roman" pitchFamily="18" charset="0"/>
            </a:endParaRPr>
          </a:p>
          <a:p>
            <a:pPr algn="just">
              <a:buFont typeface="Wingdings" pitchFamily="2" charset="2"/>
              <a:buChar char="v"/>
            </a:pPr>
            <a:r>
              <a:rPr lang="en-US" sz="2200" b="1" dirty="0" smtClean="0">
                <a:solidFill>
                  <a:srgbClr val="002060"/>
                </a:solidFill>
                <a:latin typeface="Times New Roman" pitchFamily="18" charset="0"/>
                <a:cs typeface="Times New Roman" pitchFamily="18" charset="0"/>
              </a:rPr>
              <a:t>Most of the national level forest plans are focused on the tree and timber management plan only. </a:t>
            </a:r>
          </a:p>
          <a:p>
            <a:pPr algn="just">
              <a:buFont typeface="Wingdings" pitchFamily="2" charset="2"/>
              <a:buChar char="v"/>
            </a:pPr>
            <a:endParaRPr lang="en-US" sz="2200" b="1" dirty="0" smtClean="0">
              <a:solidFill>
                <a:srgbClr val="002060"/>
              </a:solidFill>
              <a:latin typeface="Times New Roman" pitchFamily="18" charset="0"/>
              <a:cs typeface="Times New Roman" pitchFamily="18" charset="0"/>
            </a:endParaRPr>
          </a:p>
          <a:p>
            <a:pPr algn="just">
              <a:buFont typeface="Wingdings" pitchFamily="2" charset="2"/>
              <a:buChar char="v"/>
            </a:pPr>
            <a:r>
              <a:rPr lang="en-US" sz="2200" b="1" dirty="0" smtClean="0">
                <a:solidFill>
                  <a:srgbClr val="002060"/>
                </a:solidFill>
                <a:latin typeface="Times New Roman" pitchFamily="18" charset="0"/>
                <a:cs typeface="Times New Roman" pitchFamily="18" charset="0"/>
              </a:rPr>
              <a:t>The roles of the community and women in regard to conservation and domestication of rare gifts of nature are ignored by the state. </a:t>
            </a:r>
          </a:p>
          <a:p>
            <a:pPr algn="just">
              <a:buNone/>
            </a:pPr>
            <a:endParaRPr lang="en-US" sz="2200" b="1" dirty="0" smtClean="0">
              <a:solidFill>
                <a:srgbClr val="002060"/>
              </a:solidFill>
              <a:latin typeface="Times New Roman" pitchFamily="18" charset="0"/>
              <a:cs typeface="Times New Roman" pitchFamily="18" charset="0"/>
            </a:endParaRPr>
          </a:p>
          <a:p>
            <a:pPr algn="just">
              <a:buFont typeface="Wingdings" pitchFamily="2" charset="2"/>
              <a:buChar char="v"/>
            </a:pPr>
            <a:r>
              <a:rPr lang="en-US" sz="2200" b="1" dirty="0" smtClean="0">
                <a:solidFill>
                  <a:srgbClr val="002060"/>
                </a:solidFill>
                <a:latin typeface="Times New Roman" pitchFamily="18" charset="0"/>
                <a:cs typeface="Times New Roman" pitchFamily="18" charset="0"/>
              </a:rPr>
              <a:t>There is fear from the loss of the biodiversity; and consequently the loss of the traditional knowledge and skills.</a:t>
            </a:r>
          </a:p>
          <a:p>
            <a:pPr algn="just">
              <a:buNone/>
            </a:pPr>
            <a:r>
              <a:rPr lang="en-US" sz="2200" b="1" dirty="0" smtClean="0">
                <a:solidFill>
                  <a:srgbClr val="002060"/>
                </a:solidFill>
                <a:latin typeface="Times New Roman" pitchFamily="18" charset="0"/>
                <a:cs typeface="Times New Roman" pitchFamily="18" charset="0"/>
              </a:rPr>
              <a:t> </a:t>
            </a:r>
          </a:p>
          <a:p>
            <a:pPr>
              <a:buFont typeface="Wingdings" pitchFamily="2" charset="2"/>
              <a:buChar char="v"/>
            </a:pPr>
            <a:r>
              <a:rPr lang="en-US" sz="2200" b="1" dirty="0" smtClean="0">
                <a:solidFill>
                  <a:srgbClr val="002060"/>
                </a:solidFill>
                <a:latin typeface="Times New Roman" pitchFamily="18" charset="0"/>
                <a:cs typeface="Times New Roman" pitchFamily="18" charset="0"/>
              </a:rPr>
              <a:t>Despite Bamboo has many importance, management and commercial utilization aspects are not yet fully explored to its potential in Nepal.</a:t>
            </a:r>
          </a:p>
          <a:p>
            <a:pPr algn="just">
              <a:buFont typeface="Wingdings" pitchFamily="2" charset="2"/>
              <a:buChar char="v"/>
            </a:pPr>
            <a:endParaRPr lang="en-US" sz="2200" b="1" dirty="0" smtClean="0">
              <a:solidFill>
                <a:srgbClr val="002060"/>
              </a:solidFill>
              <a:latin typeface="Times New Roman" pitchFamily="18" charset="0"/>
              <a:cs typeface="Times New Roman" pitchFamily="18" charset="0"/>
            </a:endParaRPr>
          </a:p>
          <a:p>
            <a:pPr algn="just">
              <a:buFont typeface="Wingdings" pitchFamily="2" charset="2"/>
              <a:buChar char="v"/>
            </a:pPr>
            <a:r>
              <a:rPr lang="en-US" sz="2200" b="1" dirty="0" smtClean="0">
                <a:solidFill>
                  <a:srgbClr val="002060"/>
                </a:solidFill>
                <a:latin typeface="Times New Roman" pitchFamily="18" charset="0"/>
                <a:cs typeface="Times New Roman" pitchFamily="18" charset="0"/>
              </a:rPr>
              <a:t>To  find out the status of the Bamboo Relations in the rural area  in </a:t>
            </a:r>
            <a:r>
              <a:rPr lang="en-US" sz="2200" b="1" dirty="0" err="1" smtClean="0">
                <a:solidFill>
                  <a:srgbClr val="002060"/>
                </a:solidFill>
                <a:latin typeface="Times New Roman" pitchFamily="18" charset="0"/>
                <a:cs typeface="Times New Roman" pitchFamily="18" charset="0"/>
              </a:rPr>
              <a:t>Koshi</a:t>
            </a:r>
            <a:r>
              <a:rPr lang="en-US" sz="2200" b="1" dirty="0" smtClean="0">
                <a:solidFill>
                  <a:srgbClr val="002060"/>
                </a:solidFill>
                <a:latin typeface="Times New Roman" pitchFamily="18" charset="0"/>
                <a:cs typeface="Times New Roman" pitchFamily="18" charset="0"/>
              </a:rPr>
              <a:t> Hills.</a:t>
            </a:r>
            <a:endParaRPr lang="en-US" sz="2200" b="1" dirty="0">
              <a:solidFill>
                <a:srgbClr val="002060"/>
              </a:solidFill>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Nepal1.jp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85800" y="533400"/>
            <a:ext cx="7691716" cy="5943600"/>
          </a:xfrm>
        </p:spPr>
      </p:pic>
      <p:pic>
        <p:nvPicPr>
          <p:cNvPr id="10" name="Picture 9" descr="district.jpg"/>
          <p:cNvPicPr>
            <a:picLocks noChangeAspect="1"/>
          </p:cNvPicPr>
          <p:nvPr/>
        </p:nvPicPr>
        <p:blipFill>
          <a:blip r:embed="rId3">
            <a:clrChange>
              <a:clrFrom>
                <a:srgbClr val="FFFFFF"/>
              </a:clrFrom>
              <a:clrTo>
                <a:srgbClr val="FFFFFF">
                  <a:alpha val="0"/>
                </a:srgbClr>
              </a:clrTo>
            </a:clrChange>
          </a:blip>
          <a:stretch>
            <a:fillRect/>
          </a:stretch>
        </p:blipFill>
        <p:spPr>
          <a:xfrm>
            <a:off x="1371600" y="575948"/>
            <a:ext cx="7177144" cy="4986652"/>
          </a:xfrm>
          <a:prstGeom prst="rect">
            <a:avLst/>
          </a:prstGeom>
        </p:spPr>
      </p:pic>
      <p:sp>
        <p:nvSpPr>
          <p:cNvPr id="6" name="Title 1"/>
          <p:cNvSpPr txBox="1">
            <a:spLocks/>
          </p:cNvSpPr>
          <p:nvPr/>
        </p:nvSpPr>
        <p:spPr>
          <a:xfrm>
            <a:off x="1524000" y="0"/>
            <a:ext cx="7162800" cy="685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700" b="1" i="0" u="none" strike="noStrike" kern="1200" cap="none" spc="0" normalizeH="0" baseline="0" noProof="0" dirty="0">
              <a:ln>
                <a:noFill/>
              </a:ln>
              <a:effectLst/>
              <a:uLnTx/>
              <a:uFillTx/>
              <a:latin typeface="Cambria" pitchFamily="18" charset="0"/>
              <a:ea typeface="+mj-ea"/>
              <a:cs typeface="+mj-cs"/>
            </a:endParaRP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par>
                                <p:cTn id="10" presetID="56" presetClass="path" presetSubtype="0" accel="50000" decel="50000" fill="hold" nodeType="withEffect">
                                  <p:stCondLst>
                                    <p:cond delay="0"/>
                                  </p:stCondLst>
                                  <p:childTnLst>
                                    <p:animMotion origin="layout" path="M 0.2776 0.20232 L -0.025 0.1 " pathEditMode="relative" rAng="0" ptsTypes="AA">
                                      <p:cBhvr>
                                        <p:cTn id="11" dur="1000" fill="hold"/>
                                        <p:tgtEl>
                                          <p:spTgt spid="10"/>
                                        </p:tgtEl>
                                        <p:attrNameLst>
                                          <p:attrName>ppt_x</p:attrName>
                                          <p:attrName>ppt_y</p:attrName>
                                        </p:attrNameLst>
                                      </p:cBhvr>
                                      <p:rCtr x="-15100" y="-5100"/>
                                    </p:animMotion>
                                  </p:childTnLst>
                                </p:cTn>
                              </p:par>
                            </p:childTnLst>
                          </p:cTn>
                        </p:par>
                        <p:par>
                          <p:cTn id="12" fill="hold">
                            <p:stCondLst>
                              <p:cond delay="1000"/>
                            </p:stCondLst>
                            <p:childTnLst>
                              <p:par>
                                <p:cTn id="13" presetID="8" presetClass="exit" presetSubtype="16" fill="hold" nodeType="afterEffect">
                                  <p:stCondLst>
                                    <p:cond delay="0"/>
                                  </p:stCondLst>
                                  <p:childTnLst>
                                    <p:animEffect transition="out" filter="diamond(in)">
                                      <p:cBhvr>
                                        <p:cTn id="14" dur="1000"/>
                                        <p:tgtEl>
                                          <p:spTgt spid="9"/>
                                        </p:tgtEl>
                                      </p:cBhvr>
                                    </p:animEffect>
                                    <p:set>
                                      <p:cBhvr>
                                        <p:cTn id="15"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smtClean="0">
                <a:solidFill>
                  <a:srgbClr val="0070C0"/>
                </a:solidFill>
                <a:latin typeface="Times New Roman" pitchFamily="18" charset="0"/>
                <a:cs typeface="Times New Roman" pitchFamily="18" charset="0"/>
              </a:rPr>
              <a:t>Introduction</a:t>
            </a:r>
            <a:endParaRPr lang="en-US" sz="3600"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5105400"/>
          </a:xfrm>
        </p:spPr>
        <p:txBody>
          <a:bodyPr>
            <a:normAutofit/>
          </a:bodyPr>
          <a:lstStyle/>
          <a:p>
            <a:r>
              <a:rPr lang="en-US" sz="2000" b="1" dirty="0" smtClean="0">
                <a:solidFill>
                  <a:srgbClr val="0070C0"/>
                </a:solidFill>
                <a:latin typeface="Times New Roman" pitchFamily="18" charset="0"/>
                <a:cs typeface="Times New Roman" pitchFamily="18" charset="0"/>
              </a:rPr>
              <a:t>Nepal is rich in bamboo species as 53 species of 12 genera bamboos are reported in Nepal (Das, 2002).</a:t>
            </a:r>
          </a:p>
          <a:p>
            <a:endParaRPr lang="en-US" sz="2000" b="1" dirty="0" smtClean="0">
              <a:solidFill>
                <a:srgbClr val="0070C0"/>
              </a:solidFill>
              <a:latin typeface="Times New Roman" pitchFamily="18" charset="0"/>
              <a:cs typeface="Times New Roman" pitchFamily="18" charset="0"/>
            </a:endParaRPr>
          </a:p>
          <a:p>
            <a:r>
              <a:rPr lang="en-US" sz="2000" b="1" dirty="0" smtClean="0">
                <a:solidFill>
                  <a:srgbClr val="0070C0"/>
                </a:solidFill>
              </a:rPr>
              <a:t> </a:t>
            </a:r>
            <a:r>
              <a:rPr lang="en-US" sz="2000" b="1" dirty="0">
                <a:solidFill>
                  <a:srgbClr val="0070C0"/>
                </a:solidFill>
              </a:rPr>
              <a:t>M</a:t>
            </a:r>
            <a:r>
              <a:rPr lang="en-US" sz="2000" b="1" dirty="0" smtClean="0">
                <a:solidFill>
                  <a:srgbClr val="0070C0"/>
                </a:solidFill>
              </a:rPr>
              <a:t>ostly cultivated </a:t>
            </a:r>
            <a:r>
              <a:rPr lang="en-US" sz="2000" b="1" dirty="0">
                <a:solidFill>
                  <a:srgbClr val="0070C0"/>
                </a:solidFill>
              </a:rPr>
              <a:t>in private land</a:t>
            </a:r>
            <a:r>
              <a:rPr lang="en-US" sz="2000" b="1" dirty="0" smtClean="0">
                <a:solidFill>
                  <a:srgbClr val="0070C0"/>
                </a:solidFill>
              </a:rPr>
              <a:t>, stream and </a:t>
            </a:r>
            <a:r>
              <a:rPr lang="en-US" sz="2000" b="1" dirty="0">
                <a:solidFill>
                  <a:srgbClr val="0070C0"/>
                </a:solidFill>
              </a:rPr>
              <a:t>riverbank as well as </a:t>
            </a:r>
            <a:r>
              <a:rPr lang="en-US" sz="2000" b="1" dirty="0" smtClean="0">
                <a:solidFill>
                  <a:srgbClr val="0070C0"/>
                </a:solidFill>
              </a:rPr>
              <a:t>roadside, common land and </a:t>
            </a:r>
            <a:r>
              <a:rPr lang="en-US" sz="2000" b="1" dirty="0">
                <a:solidFill>
                  <a:srgbClr val="0070C0"/>
                </a:solidFill>
              </a:rPr>
              <a:t>somehow in natural </a:t>
            </a:r>
            <a:r>
              <a:rPr lang="en-US" sz="2000" b="1" dirty="0" smtClean="0">
                <a:solidFill>
                  <a:srgbClr val="0070C0"/>
                </a:solidFill>
              </a:rPr>
              <a:t>forest</a:t>
            </a:r>
            <a:r>
              <a:rPr lang="en-US" sz="2000" b="1" dirty="0" smtClean="0">
                <a:solidFill>
                  <a:srgbClr val="0070C0"/>
                </a:solidFill>
                <a:latin typeface="Times New Roman" pitchFamily="18" charset="0"/>
                <a:cs typeface="Times New Roman" pitchFamily="18" charset="0"/>
              </a:rPr>
              <a:t>.</a:t>
            </a:r>
          </a:p>
          <a:p>
            <a:endParaRPr lang="en-US" sz="2000" b="1" dirty="0" smtClean="0">
              <a:solidFill>
                <a:srgbClr val="0070C0"/>
              </a:solidFill>
              <a:latin typeface="Times New Roman" pitchFamily="18" charset="0"/>
              <a:cs typeface="Times New Roman" pitchFamily="18" charset="0"/>
            </a:endParaRPr>
          </a:p>
          <a:p>
            <a:r>
              <a:rPr lang="en-US" sz="2000" b="1" dirty="0" smtClean="0">
                <a:solidFill>
                  <a:srgbClr val="0070C0"/>
                </a:solidFill>
                <a:latin typeface="Times New Roman" pitchFamily="18" charset="0"/>
                <a:cs typeface="Times New Roman" pitchFamily="18" charset="0"/>
              </a:rPr>
              <a:t>Bamboos </a:t>
            </a:r>
            <a:r>
              <a:rPr lang="en-US" sz="2000" b="1" dirty="0">
                <a:solidFill>
                  <a:srgbClr val="0070C0"/>
                </a:solidFill>
                <a:latin typeface="Times New Roman" pitchFamily="18" charset="0"/>
                <a:cs typeface="Times New Roman" pitchFamily="18" charset="0"/>
              </a:rPr>
              <a:t>have historical and cultural connection in Nepalese </a:t>
            </a:r>
            <a:r>
              <a:rPr lang="en-US" sz="2000" b="1" dirty="0" smtClean="0">
                <a:solidFill>
                  <a:srgbClr val="0070C0"/>
                </a:solidFill>
                <a:latin typeface="Times New Roman" pitchFamily="18" charset="0"/>
                <a:cs typeface="Times New Roman" pitchFamily="18" charset="0"/>
              </a:rPr>
              <a:t>society.</a:t>
            </a:r>
          </a:p>
          <a:p>
            <a:endParaRPr lang="en-US" sz="2000" b="1" dirty="0" smtClean="0">
              <a:solidFill>
                <a:srgbClr val="0070C0"/>
              </a:solidFill>
              <a:latin typeface="Times New Roman" pitchFamily="18" charset="0"/>
              <a:cs typeface="Times New Roman" pitchFamily="18" charset="0"/>
            </a:endParaRPr>
          </a:p>
          <a:p>
            <a:r>
              <a:rPr lang="en-US" sz="2000" b="1" dirty="0" smtClean="0">
                <a:solidFill>
                  <a:srgbClr val="0070C0"/>
                </a:solidFill>
                <a:latin typeface="Times New Roman" pitchFamily="18" charset="0"/>
                <a:cs typeface="Times New Roman" pitchFamily="18" charset="0"/>
              </a:rPr>
              <a:t>Every </a:t>
            </a:r>
            <a:r>
              <a:rPr lang="en-US" sz="2000" b="1" dirty="0">
                <a:solidFill>
                  <a:srgbClr val="0070C0"/>
                </a:solidFill>
                <a:latin typeface="Times New Roman" pitchFamily="18" charset="0"/>
                <a:cs typeface="Times New Roman" pitchFamily="18" charset="0"/>
              </a:rPr>
              <a:t>farmer has two to ten clump of bamboo in their private land as it is indispensable in their livelihood and used in almost all the aspects of life from </a:t>
            </a:r>
            <a:r>
              <a:rPr lang="en-US" sz="2000" b="1" dirty="0" smtClean="0">
                <a:solidFill>
                  <a:srgbClr val="0070C0"/>
                </a:solidFill>
                <a:latin typeface="Times New Roman" pitchFamily="18" charset="0"/>
                <a:cs typeface="Times New Roman" pitchFamily="18" charset="0"/>
              </a:rPr>
              <a:t>birth, </a:t>
            </a:r>
            <a:r>
              <a:rPr lang="en-US" sz="2000" b="1" dirty="0">
                <a:solidFill>
                  <a:srgbClr val="0070C0"/>
                </a:solidFill>
                <a:latin typeface="Times New Roman" pitchFamily="18" charset="0"/>
                <a:cs typeface="Times New Roman" pitchFamily="18" charset="0"/>
              </a:rPr>
              <a:t>marriage to </a:t>
            </a:r>
            <a:r>
              <a:rPr lang="en-US" sz="2000" b="1" dirty="0" smtClean="0">
                <a:solidFill>
                  <a:srgbClr val="0070C0"/>
                </a:solidFill>
                <a:latin typeface="Times New Roman" pitchFamily="18" charset="0"/>
                <a:cs typeface="Times New Roman" pitchFamily="18" charset="0"/>
              </a:rPr>
              <a:t>death.</a:t>
            </a:r>
          </a:p>
          <a:p>
            <a:pPr>
              <a:buNone/>
            </a:pPr>
            <a:endParaRPr lang="en-US" sz="2000" b="1" dirty="0" smtClean="0">
              <a:solidFill>
                <a:srgbClr val="0070C0"/>
              </a:solidFill>
              <a:latin typeface="Times New Roman" pitchFamily="18" charset="0"/>
              <a:cs typeface="Times New Roman" pitchFamily="18" charset="0"/>
            </a:endParaRPr>
          </a:p>
          <a:p>
            <a:r>
              <a:rPr lang="en-US" sz="2000" b="1" dirty="0">
                <a:solidFill>
                  <a:srgbClr val="0070C0"/>
                </a:solidFill>
              </a:rPr>
              <a:t>Poor</a:t>
            </a:r>
            <a:r>
              <a:rPr lang="en-US" sz="2000" b="1" dirty="0" smtClean="0">
                <a:solidFill>
                  <a:srgbClr val="0070C0"/>
                </a:solidFill>
              </a:rPr>
              <a:t>, </a:t>
            </a:r>
            <a:r>
              <a:rPr lang="en-US" sz="2000" b="1" dirty="0" err="1" smtClean="0">
                <a:solidFill>
                  <a:srgbClr val="0070C0"/>
                </a:solidFill>
              </a:rPr>
              <a:t>Dalits</a:t>
            </a:r>
            <a:r>
              <a:rPr lang="en-US" sz="2000" b="1" dirty="0" smtClean="0">
                <a:solidFill>
                  <a:srgbClr val="0070C0"/>
                </a:solidFill>
              </a:rPr>
              <a:t> </a:t>
            </a:r>
            <a:r>
              <a:rPr lang="en-US" sz="2000" b="1" dirty="0">
                <a:solidFill>
                  <a:srgbClr val="0070C0"/>
                </a:solidFill>
              </a:rPr>
              <a:t>and </a:t>
            </a:r>
            <a:r>
              <a:rPr lang="en-US" sz="2000" b="1" dirty="0" smtClean="0">
                <a:solidFill>
                  <a:srgbClr val="0070C0"/>
                </a:solidFill>
              </a:rPr>
              <a:t>Ethnic </a:t>
            </a:r>
            <a:r>
              <a:rPr lang="en-US" sz="2000" b="1" dirty="0">
                <a:solidFill>
                  <a:srgbClr val="0070C0"/>
                </a:solidFill>
              </a:rPr>
              <a:t>communities are found more dependent on bamboo </a:t>
            </a:r>
            <a:r>
              <a:rPr lang="en-US" sz="2000" b="1" dirty="0" smtClean="0">
                <a:solidFill>
                  <a:srgbClr val="0070C0"/>
                </a:solidFill>
              </a:rPr>
              <a:t>for their subsistence.</a:t>
            </a:r>
            <a:endParaRPr lang="en-US" sz="2000" b="1" dirty="0">
              <a:solidFill>
                <a:srgbClr val="0070C0"/>
              </a:solidFill>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3050"/>
            <a:ext cx="3313113" cy="869950"/>
          </a:xfrm>
        </p:spPr>
        <p:txBody>
          <a:bodyPr>
            <a:noAutofit/>
          </a:bodyPr>
          <a:lstStyle/>
          <a:p>
            <a:r>
              <a:rPr lang="en-US" sz="2800" dirty="0" smtClean="0">
                <a:solidFill>
                  <a:srgbClr val="7030A0"/>
                </a:solidFill>
                <a:latin typeface="Times New Roman" pitchFamily="18" charset="0"/>
                <a:cs typeface="Times New Roman" pitchFamily="18" charset="0"/>
              </a:rPr>
              <a:t>Research Methodology</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dirty="0" smtClean="0"/>
          </a:p>
          <a:p>
            <a:pPr>
              <a:buNone/>
            </a:pPr>
            <a:endParaRPr lang="en-US" dirty="0"/>
          </a:p>
        </p:txBody>
      </p:sp>
      <p:sp>
        <p:nvSpPr>
          <p:cNvPr id="4" name="Text Placeholder 3"/>
          <p:cNvSpPr>
            <a:spLocks noGrp="1"/>
          </p:cNvSpPr>
          <p:nvPr>
            <p:ph type="body" sz="half" idx="2"/>
          </p:nvPr>
        </p:nvSpPr>
        <p:spPr>
          <a:xfrm>
            <a:off x="0" y="1752600"/>
            <a:ext cx="2971800" cy="4297363"/>
          </a:xfrm>
        </p:spPr>
        <p:txBody>
          <a:bodyPr/>
          <a:lstStyle/>
          <a:p>
            <a:pPr>
              <a:buFont typeface="Arial" pitchFamily="34" charset="0"/>
              <a:buChar char="•"/>
            </a:pPr>
            <a:r>
              <a:rPr lang="en-US" sz="2400" dirty="0" smtClean="0">
                <a:solidFill>
                  <a:srgbClr val="00B0F0"/>
                </a:solidFill>
                <a:latin typeface="Times New Roman" pitchFamily="18" charset="0"/>
                <a:cs typeface="Times New Roman" pitchFamily="18" charset="0"/>
              </a:rPr>
              <a:t>Group Discussion</a:t>
            </a:r>
          </a:p>
          <a:p>
            <a:pPr>
              <a:buFont typeface="Arial" pitchFamily="34" charset="0"/>
              <a:buChar char="•"/>
            </a:pPr>
            <a:r>
              <a:rPr lang="en-US" sz="2400" dirty="0" smtClean="0">
                <a:solidFill>
                  <a:srgbClr val="00B0F0"/>
                </a:solidFill>
                <a:latin typeface="Times New Roman" pitchFamily="18" charset="0"/>
                <a:cs typeface="Times New Roman" pitchFamily="18" charset="0"/>
              </a:rPr>
              <a:t>Household Survey</a:t>
            </a:r>
          </a:p>
          <a:p>
            <a:pPr>
              <a:buFont typeface="Arial" pitchFamily="34" charset="0"/>
              <a:buChar char="•"/>
            </a:pPr>
            <a:r>
              <a:rPr lang="en-US" sz="2000" dirty="0" smtClean="0">
                <a:solidFill>
                  <a:srgbClr val="00B0F0"/>
                </a:solidFill>
                <a:latin typeface="Times New Roman" pitchFamily="18" charset="0"/>
                <a:cs typeface="Times New Roman" pitchFamily="18" charset="0"/>
              </a:rPr>
              <a:t>Private land Observation</a:t>
            </a:r>
          </a:p>
          <a:p>
            <a:pPr>
              <a:buFont typeface="Arial" pitchFamily="34" charset="0"/>
              <a:buChar char="•"/>
            </a:pPr>
            <a:r>
              <a:rPr lang="en-US" sz="2400" dirty="0" smtClean="0">
                <a:solidFill>
                  <a:srgbClr val="00B0F0"/>
                </a:solidFill>
                <a:latin typeface="Times New Roman" pitchFamily="18" charset="0"/>
                <a:cs typeface="Times New Roman" pitchFamily="18" charset="0"/>
              </a:rPr>
              <a:t>Interview with entrepreneurs</a:t>
            </a:r>
          </a:p>
          <a:p>
            <a:pPr>
              <a:buFont typeface="Arial" pitchFamily="34" charset="0"/>
              <a:buChar char="•"/>
            </a:pPr>
            <a:r>
              <a:rPr lang="en-US" sz="2400" dirty="0" smtClean="0">
                <a:solidFill>
                  <a:srgbClr val="00B0F0"/>
                </a:solidFill>
                <a:latin typeface="Times New Roman" pitchFamily="18" charset="0"/>
                <a:cs typeface="Times New Roman" pitchFamily="18" charset="0"/>
              </a:rPr>
              <a:t>Field Visit</a:t>
            </a:r>
          </a:p>
          <a:p>
            <a:pPr>
              <a:buFont typeface="Arial" pitchFamily="34" charset="0"/>
              <a:buChar char="•"/>
            </a:pPr>
            <a:r>
              <a:rPr lang="en-US" sz="2400" dirty="0" smtClean="0">
                <a:solidFill>
                  <a:srgbClr val="00B0F0"/>
                </a:solidFill>
                <a:latin typeface="Times New Roman" pitchFamily="18" charset="0"/>
                <a:cs typeface="Times New Roman" pitchFamily="18" charset="0"/>
              </a:rPr>
              <a:t>In -depth Study</a:t>
            </a:r>
          </a:p>
          <a:p>
            <a:pPr>
              <a:buFont typeface="Arial" pitchFamily="34" charset="0"/>
              <a:buChar char="•"/>
            </a:pPr>
            <a:r>
              <a:rPr lang="en-US" sz="2400" dirty="0" smtClean="0">
                <a:solidFill>
                  <a:srgbClr val="00B0F0"/>
                </a:solidFill>
                <a:latin typeface="Times New Roman" pitchFamily="18" charset="0"/>
                <a:cs typeface="Times New Roman" pitchFamily="18" charset="0"/>
              </a:rPr>
              <a:t>Data Storage and Analysis</a:t>
            </a:r>
          </a:p>
          <a:p>
            <a:pPr>
              <a:buFont typeface="Arial" pitchFamily="34" charset="0"/>
              <a:buChar char="•"/>
            </a:pPr>
            <a:endParaRPr lang="en-US" sz="2400" dirty="0" smtClean="0">
              <a:solidFill>
                <a:srgbClr val="00B0F0"/>
              </a:solidFill>
              <a:latin typeface="Times New Roman" pitchFamily="18" charset="0"/>
              <a:cs typeface="Times New Roman" pitchFamily="18" charset="0"/>
            </a:endParaRPr>
          </a:p>
          <a:p>
            <a:pPr>
              <a:buFont typeface="Arial" pitchFamily="34" charset="0"/>
              <a:buChar char="•"/>
            </a:pPr>
            <a:endParaRPr lang="en-US" dirty="0"/>
          </a:p>
        </p:txBody>
      </p:sp>
      <p:pic>
        <p:nvPicPr>
          <p:cNvPr id="7" name="Picture 6" descr="C:\Users\hp\Desktop\Working file\Jitpur,Murtidhunga\101MSDCF\DSC05784.JPG"/>
          <p:cNvPicPr/>
          <p:nvPr/>
        </p:nvPicPr>
        <p:blipFill>
          <a:blip r:embed="rId3" cstate="print"/>
          <a:srcRect/>
          <a:stretch>
            <a:fillRect/>
          </a:stretch>
        </p:blipFill>
        <p:spPr bwMode="auto">
          <a:xfrm>
            <a:off x="3048000" y="2133600"/>
            <a:ext cx="3048000" cy="2057400"/>
          </a:xfrm>
          <a:prstGeom prst="rect">
            <a:avLst/>
          </a:prstGeom>
          <a:noFill/>
          <a:ln w="9525">
            <a:noFill/>
            <a:miter lim="800000"/>
            <a:headEnd/>
            <a:tailEnd/>
          </a:ln>
        </p:spPr>
      </p:pic>
      <p:pic>
        <p:nvPicPr>
          <p:cNvPr id="8" name="Picture 7" descr="C:\Users\hp\Desktop\Working file\Jitpur,Murtidhunga\101MSDCF\DSC05768.JPG"/>
          <p:cNvPicPr/>
          <p:nvPr/>
        </p:nvPicPr>
        <p:blipFill>
          <a:blip r:embed="rId4" cstate="print"/>
          <a:srcRect/>
          <a:stretch>
            <a:fillRect/>
          </a:stretch>
        </p:blipFill>
        <p:spPr bwMode="auto">
          <a:xfrm>
            <a:off x="6172200" y="2209800"/>
            <a:ext cx="2819400" cy="2057400"/>
          </a:xfrm>
          <a:prstGeom prst="rect">
            <a:avLst/>
          </a:prstGeom>
          <a:noFill/>
          <a:ln w="9525">
            <a:noFill/>
            <a:miter lim="800000"/>
            <a:headEnd/>
            <a:tailEnd/>
          </a:ln>
        </p:spPr>
      </p:pic>
      <p:pic>
        <p:nvPicPr>
          <p:cNvPr id="9" name="Picture 8" descr="C:\Users\hp\Desktop\Working file\Tama\101MSDCF\DSC05790.JPG"/>
          <p:cNvPicPr/>
          <p:nvPr/>
        </p:nvPicPr>
        <p:blipFill>
          <a:blip r:embed="rId5" cstate="print"/>
          <a:srcRect/>
          <a:stretch>
            <a:fillRect/>
          </a:stretch>
        </p:blipFill>
        <p:spPr bwMode="auto">
          <a:xfrm>
            <a:off x="2971800" y="4267200"/>
            <a:ext cx="3200400" cy="2362200"/>
          </a:xfrm>
          <a:prstGeom prst="rect">
            <a:avLst/>
          </a:prstGeom>
          <a:noFill/>
          <a:ln w="9525">
            <a:noFill/>
            <a:miter lim="800000"/>
            <a:headEnd/>
            <a:tailEnd/>
          </a:ln>
        </p:spPr>
      </p:pic>
      <p:pic>
        <p:nvPicPr>
          <p:cNvPr id="10" name="Picture 9" descr="C:\Users\hp\Desktop\Working file\Tama\101MSDCF\DSC05805.JPG"/>
          <p:cNvPicPr/>
          <p:nvPr/>
        </p:nvPicPr>
        <p:blipFill>
          <a:blip r:embed="rId6" cstate="print"/>
          <a:srcRect/>
          <a:stretch>
            <a:fillRect/>
          </a:stretch>
        </p:blipFill>
        <p:spPr bwMode="auto">
          <a:xfrm>
            <a:off x="6191250" y="4343400"/>
            <a:ext cx="2952750" cy="2286000"/>
          </a:xfrm>
          <a:prstGeom prst="rect">
            <a:avLst/>
          </a:prstGeom>
          <a:noFill/>
          <a:ln w="9525">
            <a:noFill/>
            <a:miter lim="800000"/>
            <a:headEnd/>
            <a:tailEnd/>
          </a:ln>
        </p:spPr>
      </p:pic>
      <p:pic>
        <p:nvPicPr>
          <p:cNvPr id="11" name="Content Placeholder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531131" y="-358931"/>
            <a:ext cx="2101538" cy="2819400"/>
          </a:xfrm>
          <a:prstGeom prst="rect">
            <a:avLst/>
          </a:prstGeom>
        </p:spPr>
      </p:pic>
      <p:pic>
        <p:nvPicPr>
          <p:cNvPr id="12" name="Picture 11" descr="https://scontent-cdg2-1.xx.fbcdn.net/hphotos-xtp1/v/t34.0-12/11846367_945348228858484_157800801_n.jpg?oh=bc0df33e3e851961037a287bc19d90a9&amp;oe=55E57530"/>
          <p:cNvPicPr/>
          <p:nvPr/>
        </p:nvPicPr>
        <p:blipFill>
          <a:blip r:embed="rId8"/>
          <a:srcRect/>
          <a:stretch>
            <a:fillRect/>
          </a:stretch>
        </p:blipFill>
        <p:spPr bwMode="auto">
          <a:xfrm>
            <a:off x="3124200" y="0"/>
            <a:ext cx="2857500" cy="21431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r>
              <a:rPr lang="en-US" sz="3200" b="1" dirty="0" smtClean="0">
                <a:solidFill>
                  <a:srgbClr val="7030A0"/>
                </a:solidFill>
              </a:rPr>
              <a:t>Household  Survey</a:t>
            </a:r>
            <a:endParaRPr lang="en-US" sz="3200" b="1" dirty="0">
              <a:solidFill>
                <a:srgbClr val="7030A0"/>
              </a:solidFill>
            </a:endParaRPr>
          </a:p>
        </p:txBody>
      </p:sp>
      <p:sp>
        <p:nvSpPr>
          <p:cNvPr id="3" name="Content Placeholder 2"/>
          <p:cNvSpPr>
            <a:spLocks noGrp="1"/>
          </p:cNvSpPr>
          <p:nvPr>
            <p:ph idx="1"/>
          </p:nvPr>
        </p:nvSpPr>
        <p:spPr>
          <a:xfrm>
            <a:off x="304800" y="1066800"/>
            <a:ext cx="8382000" cy="5059363"/>
          </a:xfrm>
        </p:spPr>
        <p:txBody>
          <a:bodyPr>
            <a:normAutofit/>
          </a:bodyPr>
          <a:lstStyle/>
          <a:p>
            <a:pPr algn="just">
              <a:buFont typeface="Wingdings" pitchFamily="2" charset="2"/>
              <a:buChar char="Ø"/>
            </a:pPr>
            <a:r>
              <a:rPr lang="en-US" sz="2200" b="1" dirty="0" smtClean="0">
                <a:solidFill>
                  <a:srgbClr val="0070C0"/>
                </a:solidFill>
                <a:latin typeface="Times New Roman" pitchFamily="18" charset="0"/>
                <a:cs typeface="Times New Roman" pitchFamily="18" charset="0"/>
              </a:rPr>
              <a:t>Sample was taken using systematic method of sampling for which sampling interval was calculated as: K= N/n; where, K= sample interval, N=total population and n= sample population.</a:t>
            </a:r>
          </a:p>
          <a:p>
            <a:pPr algn="just">
              <a:buFont typeface="Wingdings" pitchFamily="2" charset="2"/>
              <a:buChar char="Ø"/>
            </a:pPr>
            <a:endParaRPr lang="en-US" sz="2200" b="1" dirty="0" smtClean="0">
              <a:solidFill>
                <a:srgbClr val="0070C0"/>
              </a:solidFill>
              <a:latin typeface="Times New Roman" pitchFamily="18" charset="0"/>
              <a:cs typeface="Times New Roman" pitchFamily="18" charset="0"/>
            </a:endParaRPr>
          </a:p>
          <a:p>
            <a:pPr algn="just">
              <a:buFont typeface="Wingdings" pitchFamily="2" charset="2"/>
              <a:buChar char="Ø"/>
            </a:pPr>
            <a:r>
              <a:rPr lang="en-US" sz="2200" b="1" dirty="0" smtClean="0">
                <a:solidFill>
                  <a:srgbClr val="0070C0"/>
                </a:solidFill>
                <a:latin typeface="Times New Roman" pitchFamily="18" charset="0"/>
                <a:cs typeface="Times New Roman" pitchFamily="18" charset="0"/>
              </a:rPr>
              <a:t> First sample (n</a:t>
            </a:r>
            <a:r>
              <a:rPr lang="en-US" sz="2200" b="1" baseline="-25000" dirty="0" smtClean="0">
                <a:solidFill>
                  <a:srgbClr val="0070C0"/>
                </a:solidFill>
                <a:latin typeface="Times New Roman" pitchFamily="18" charset="0"/>
                <a:cs typeface="Times New Roman" pitchFamily="18" charset="0"/>
              </a:rPr>
              <a:t>1</a:t>
            </a:r>
            <a:r>
              <a:rPr lang="en-US" sz="2200" b="1" dirty="0" smtClean="0">
                <a:solidFill>
                  <a:srgbClr val="0070C0"/>
                </a:solidFill>
                <a:latin typeface="Times New Roman" pitchFamily="18" charset="0"/>
                <a:cs typeface="Times New Roman" pitchFamily="18" charset="0"/>
              </a:rPr>
              <a:t>) was taken randomly. The next sample was taken as n</a:t>
            </a:r>
            <a:r>
              <a:rPr lang="en-US" sz="2200" b="1" baseline="-25000" dirty="0" smtClean="0">
                <a:solidFill>
                  <a:srgbClr val="0070C0"/>
                </a:solidFill>
                <a:latin typeface="Times New Roman" pitchFamily="18" charset="0"/>
                <a:cs typeface="Times New Roman" pitchFamily="18" charset="0"/>
              </a:rPr>
              <a:t>1</a:t>
            </a:r>
            <a:r>
              <a:rPr lang="en-US" sz="2200" b="1" dirty="0" smtClean="0">
                <a:solidFill>
                  <a:srgbClr val="0070C0"/>
                </a:solidFill>
                <a:latin typeface="Times New Roman" pitchFamily="18" charset="0"/>
                <a:cs typeface="Times New Roman" pitchFamily="18" charset="0"/>
              </a:rPr>
              <a:t>+5, second subsequently was 6 and similarly thereafter, results in total sample of 50 household from 251 households in </a:t>
            </a:r>
            <a:r>
              <a:rPr lang="en-US" sz="2200" b="1" dirty="0" err="1" smtClean="0">
                <a:solidFill>
                  <a:srgbClr val="0070C0"/>
                </a:solidFill>
                <a:latin typeface="Times New Roman" pitchFamily="18" charset="0"/>
                <a:cs typeface="Times New Roman" pitchFamily="18" charset="0"/>
              </a:rPr>
              <a:t>Ghorlekharka</a:t>
            </a:r>
            <a:r>
              <a:rPr lang="en-US" sz="2200" b="1" dirty="0" smtClean="0">
                <a:solidFill>
                  <a:srgbClr val="0070C0"/>
                </a:solidFill>
                <a:latin typeface="Times New Roman" pitchFamily="18" charset="0"/>
                <a:cs typeface="Times New Roman" pitchFamily="18" charset="0"/>
              </a:rPr>
              <a:t> </a:t>
            </a:r>
            <a:r>
              <a:rPr lang="en-US" sz="2200" b="1" dirty="0" err="1" smtClean="0">
                <a:solidFill>
                  <a:srgbClr val="0070C0"/>
                </a:solidFill>
                <a:latin typeface="Times New Roman" pitchFamily="18" charset="0"/>
                <a:cs typeface="Times New Roman" pitchFamily="18" charset="0"/>
              </a:rPr>
              <a:t>VDC</a:t>
            </a:r>
            <a:r>
              <a:rPr lang="en-US" sz="2200" b="1" dirty="0" smtClean="0">
                <a:solidFill>
                  <a:srgbClr val="0070C0"/>
                </a:solidFill>
                <a:latin typeface="Times New Roman" pitchFamily="18" charset="0"/>
                <a:cs typeface="Times New Roman" pitchFamily="18" charset="0"/>
              </a:rPr>
              <a:t> </a:t>
            </a:r>
            <a:r>
              <a:rPr lang="en-US" sz="2200" b="1" dirty="0" err="1" smtClean="0">
                <a:solidFill>
                  <a:srgbClr val="0070C0"/>
                </a:solidFill>
                <a:latin typeface="Times New Roman" pitchFamily="18" charset="0"/>
                <a:cs typeface="Times New Roman" pitchFamily="18" charset="0"/>
              </a:rPr>
              <a:t>Dhankuta</a:t>
            </a:r>
            <a:r>
              <a:rPr lang="en-US" sz="2200" b="1" dirty="0" smtClean="0">
                <a:solidFill>
                  <a:srgbClr val="0070C0"/>
                </a:solidFill>
                <a:latin typeface="Times New Roman" pitchFamily="18" charset="0"/>
                <a:cs typeface="Times New Roman" pitchFamily="18" charset="0"/>
              </a:rPr>
              <a:t> and 22 Household from </a:t>
            </a:r>
            <a:r>
              <a:rPr lang="en-US" sz="2200" b="1" dirty="0" err="1" smtClean="0">
                <a:solidFill>
                  <a:srgbClr val="0070C0"/>
                </a:solidFill>
                <a:latin typeface="Times New Roman" pitchFamily="18" charset="0"/>
                <a:cs typeface="Times New Roman" pitchFamily="18" charset="0"/>
              </a:rPr>
              <a:t>Urathe</a:t>
            </a:r>
            <a:r>
              <a:rPr lang="en-US" sz="2200" b="1" dirty="0" smtClean="0">
                <a:solidFill>
                  <a:srgbClr val="0070C0"/>
                </a:solidFill>
                <a:latin typeface="Times New Roman" pitchFamily="18" charset="0"/>
                <a:cs typeface="Times New Roman" pitchFamily="18" charset="0"/>
              </a:rPr>
              <a:t> </a:t>
            </a:r>
            <a:r>
              <a:rPr lang="en-US" sz="2200" b="1" dirty="0" err="1" smtClean="0">
                <a:solidFill>
                  <a:srgbClr val="0070C0"/>
                </a:solidFill>
                <a:latin typeface="Times New Roman" pitchFamily="18" charset="0"/>
                <a:cs typeface="Times New Roman" pitchFamily="18" charset="0"/>
              </a:rPr>
              <a:t>CFUGs</a:t>
            </a:r>
            <a:r>
              <a:rPr lang="en-US" sz="2200" b="1" dirty="0" smtClean="0">
                <a:solidFill>
                  <a:srgbClr val="0070C0"/>
                </a:solidFill>
                <a:latin typeface="Times New Roman" pitchFamily="18" charset="0"/>
                <a:cs typeface="Times New Roman" pitchFamily="18" charset="0"/>
              </a:rPr>
              <a:t> in </a:t>
            </a:r>
            <a:r>
              <a:rPr lang="en-US" sz="2200" b="1" dirty="0" err="1" smtClean="0">
                <a:solidFill>
                  <a:srgbClr val="0070C0"/>
                </a:solidFill>
                <a:latin typeface="Times New Roman" pitchFamily="18" charset="0"/>
                <a:cs typeface="Times New Roman" pitchFamily="18" charset="0"/>
              </a:rPr>
              <a:t>Terhathum</a:t>
            </a:r>
            <a:r>
              <a:rPr lang="en-US" sz="2200" b="1" dirty="0" smtClean="0">
                <a:solidFill>
                  <a:srgbClr val="0070C0"/>
                </a:solidFill>
                <a:latin typeface="Times New Roman" pitchFamily="18" charset="0"/>
                <a:cs typeface="Times New Roman" pitchFamily="18" charset="0"/>
              </a:rPr>
              <a:t>.</a:t>
            </a:r>
          </a:p>
          <a:p>
            <a:pPr algn="just">
              <a:buNone/>
            </a:pPr>
            <a:endParaRPr lang="en-US" sz="2200" b="1" dirty="0" smtClean="0">
              <a:solidFill>
                <a:srgbClr val="0070C0"/>
              </a:solidFill>
              <a:latin typeface="Times New Roman" pitchFamily="18" charset="0"/>
              <a:cs typeface="Times New Roman" pitchFamily="18" charset="0"/>
            </a:endParaRPr>
          </a:p>
          <a:p>
            <a:pPr algn="just">
              <a:buFont typeface="Wingdings" pitchFamily="2" charset="2"/>
              <a:buChar char="Ø"/>
            </a:pPr>
            <a:r>
              <a:rPr lang="en-US" sz="2200" b="1" dirty="0" smtClean="0">
                <a:solidFill>
                  <a:srgbClr val="0070C0"/>
                </a:solidFill>
                <a:latin typeface="Times New Roman" pitchFamily="18" charset="0"/>
                <a:cs typeface="Times New Roman" pitchFamily="18" charset="0"/>
              </a:rPr>
              <a:t>Microsoft excel  was used for data analysis.</a:t>
            </a:r>
            <a:endParaRPr lang="en-US" sz="2200" b="1" dirty="0">
              <a:solidFill>
                <a:srgbClr val="0070C0"/>
              </a:solidFill>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2017</TotalTime>
  <Words>1425</Words>
  <Application>Microsoft Macintosh PowerPoint</Application>
  <PresentationFormat>On-screen Show (4:3)</PresentationFormat>
  <Paragraphs>195</Paragraphs>
  <Slides>25</Slides>
  <Notes>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Importance of Bamboo in Poors' Livelihood in Nepal</vt:lpstr>
      <vt:lpstr>Outlines of Presentation </vt:lpstr>
      <vt:lpstr>Nepal: Background</vt:lpstr>
      <vt:lpstr>Livelihood</vt:lpstr>
      <vt:lpstr> Rationale  of  Research</vt:lpstr>
      <vt:lpstr>PowerPoint Presentation</vt:lpstr>
      <vt:lpstr>Introduction</vt:lpstr>
      <vt:lpstr>Research Methodology</vt:lpstr>
      <vt:lpstr>Household  Survey</vt:lpstr>
      <vt:lpstr>Findings of the Research</vt:lpstr>
      <vt:lpstr>Bamboo Available  in Khoshihill</vt:lpstr>
      <vt:lpstr>PowerPoint Presentation</vt:lpstr>
      <vt:lpstr>PowerPoint Presentation</vt:lpstr>
      <vt:lpstr>Utilization of Bamboo</vt:lpstr>
      <vt:lpstr>Involvement in Bamboo Enterprise </vt:lpstr>
      <vt:lpstr>Caste and Poverty </vt:lpstr>
      <vt:lpstr>How Poor,Ethnic Groups and Dalits are  Benefited</vt:lpstr>
      <vt:lpstr>PowerPoint Presentation</vt:lpstr>
      <vt:lpstr>Potentiality of Bamboo Enterprises in Nepal </vt:lpstr>
      <vt:lpstr>Bamboo  for poor's after earthquake in Nepal</vt:lpstr>
      <vt:lpstr>RRN/MSFP  Supports  to Poor and Marginalized Community</vt:lpstr>
      <vt:lpstr>Case Study</vt:lpstr>
      <vt:lpstr>Discusion/Conclusion</vt:lpstr>
      <vt:lpstr>Recommendation</vt:lpstr>
      <vt:lpstr>Acknowledgements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Importance of Bamboo in Poors' Livelihood in Nepal</dc:title>
  <dc:creator>hp</dc:creator>
  <cp:lastModifiedBy>Susanne Lucas</cp:lastModifiedBy>
  <cp:revision>350</cp:revision>
  <dcterms:created xsi:type="dcterms:W3CDTF">2015-07-01T05:36:12Z</dcterms:created>
  <dcterms:modified xsi:type="dcterms:W3CDTF">2015-11-12T15:25:56Z</dcterms:modified>
</cp:coreProperties>
</file>